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4" r:id="rId46"/>
    <p:sldId id="305" r:id="rId47"/>
    <p:sldId id="306"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B4C71EC6-210F-42DE-9C53-41977AD35B3D}" type="datetimeFigureOut">
              <a:rPr lang="ru-RU" smtClean="0"/>
              <a:pPr/>
              <a:t>26.08.2024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4C71EC6-210F-42DE-9C53-41977AD35B3D}" type="datetimeFigureOut">
              <a:rPr lang="ru-RU" smtClean="0"/>
              <a:pPr/>
              <a:t>26.08.2024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4C71EC6-210F-42DE-9C53-41977AD35B3D}" type="datetimeFigureOut">
              <a:rPr lang="ru-RU" smtClean="0"/>
              <a:pPr/>
              <a:t>26.08.2024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4C71EC6-210F-42DE-9C53-41977AD35B3D}" type="datetimeFigureOut">
              <a:rPr lang="ru-RU" smtClean="0"/>
              <a:pPr/>
              <a:t>26.08.2024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B4C71EC6-210F-42DE-9C53-41977AD35B3D}" type="datetimeFigureOut">
              <a:rPr lang="ru-RU" smtClean="0"/>
              <a:pPr/>
              <a:t>26.08.2024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B4C71EC6-210F-42DE-9C53-41977AD35B3D}" type="datetimeFigureOut">
              <a:rPr lang="ru-RU" smtClean="0"/>
              <a:pPr/>
              <a:t>26.08.2024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B4C71EC6-210F-42DE-9C53-41977AD35B3D}" type="datetimeFigureOut">
              <a:rPr lang="ru-RU" smtClean="0"/>
              <a:pPr/>
              <a:t>26.08.2024</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B4C71EC6-210F-42DE-9C53-41977AD35B3D}" type="datetimeFigureOut">
              <a:rPr lang="ru-RU" smtClean="0"/>
              <a:pPr/>
              <a:t>26.08.2024</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4C71EC6-210F-42DE-9C53-41977AD35B3D}" type="datetimeFigureOut">
              <a:rPr lang="ru-RU" smtClean="0"/>
              <a:pPr/>
              <a:t>26.08.2024</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B4C71EC6-210F-42DE-9C53-41977AD35B3D}" type="datetimeFigureOut">
              <a:rPr lang="ru-RU" smtClean="0"/>
              <a:pPr/>
              <a:t>26.08.2024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B4C71EC6-210F-42DE-9C53-41977AD35B3D}" type="datetimeFigureOut">
              <a:rPr lang="ru-RU" smtClean="0"/>
              <a:pPr/>
              <a:t>26.08.2024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C71EC6-210F-42DE-9C53-41977AD35B3D}" type="datetimeFigureOut">
              <a:rPr lang="ru-RU" smtClean="0"/>
              <a:pPr/>
              <a:t>26.08.2024</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9B0651-EE4F-4900-A07F-96A6BFA9D0F0}"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gi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gi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15616" y="751344"/>
            <a:ext cx="7416824" cy="5816977"/>
          </a:xfrm>
          <a:prstGeom prst="rect">
            <a:avLst/>
          </a:prstGeom>
        </p:spPr>
        <p:txBody>
          <a:bodyPr wrap="square">
            <a:spAutoFit/>
          </a:bodyPr>
          <a:lstStyle/>
          <a:p>
            <a:r>
              <a:rPr lang="ru-RU" sz="2400" b="1" dirty="0" smtClean="0"/>
              <a:t>Лекция №</a:t>
            </a:r>
            <a:r>
              <a:rPr lang="ru-RU" sz="2400" b="1" dirty="0"/>
              <a:t>2 </a:t>
            </a:r>
            <a:r>
              <a:rPr lang="ru-RU" sz="2400" b="1" dirty="0" smtClean="0"/>
              <a:t>. Рыночная система: спрос, предложение и рыночное равновесие. Психология потребителя: особенности потребительского поведения</a:t>
            </a:r>
            <a:endParaRPr lang="ru-RU" sz="2400" dirty="0"/>
          </a:p>
          <a:p>
            <a:r>
              <a:rPr lang="ru-RU" sz="2400" dirty="0"/>
              <a:t> </a:t>
            </a:r>
          </a:p>
          <a:p>
            <a:r>
              <a:rPr lang="ru-RU" sz="2400" b="1" dirty="0"/>
              <a:t>Основные вопросы</a:t>
            </a:r>
            <a:r>
              <a:rPr lang="ru-RU" sz="2400" b="1" dirty="0" smtClean="0"/>
              <a:t>:</a:t>
            </a:r>
            <a:endParaRPr lang="ru-RU" sz="2400" dirty="0"/>
          </a:p>
          <a:p>
            <a:r>
              <a:rPr lang="ru-RU" sz="2400" dirty="0"/>
              <a:t>1</a:t>
            </a:r>
            <a:r>
              <a:rPr lang="ru-RU" sz="2400" dirty="0" smtClean="0"/>
              <a:t>. Закон спроса </a:t>
            </a:r>
            <a:r>
              <a:rPr lang="ru-RU" sz="2400" dirty="0"/>
              <a:t>и его факторы</a:t>
            </a:r>
          </a:p>
          <a:p>
            <a:r>
              <a:rPr lang="ru-RU" sz="2400" dirty="0"/>
              <a:t>2</a:t>
            </a:r>
            <a:r>
              <a:rPr lang="ru-RU" sz="2400" dirty="0" smtClean="0"/>
              <a:t>. Закон предложения </a:t>
            </a:r>
            <a:r>
              <a:rPr lang="ru-RU" sz="2400" dirty="0"/>
              <a:t>и его факторы</a:t>
            </a:r>
          </a:p>
          <a:p>
            <a:r>
              <a:rPr lang="ru-RU" sz="2400" dirty="0"/>
              <a:t>3</a:t>
            </a:r>
            <a:r>
              <a:rPr lang="ru-RU" sz="2400" dirty="0" smtClean="0"/>
              <a:t>. </a:t>
            </a:r>
            <a:r>
              <a:rPr lang="ru-RU" sz="2400" dirty="0"/>
              <a:t>Рыночное равновесие</a:t>
            </a:r>
          </a:p>
          <a:p>
            <a:r>
              <a:rPr lang="ru-RU" sz="2400" dirty="0"/>
              <a:t>4</a:t>
            </a:r>
            <a:r>
              <a:rPr lang="ru-RU" sz="2400" dirty="0" smtClean="0"/>
              <a:t>. </a:t>
            </a:r>
            <a:r>
              <a:rPr lang="ru-RU" sz="2400" dirty="0"/>
              <a:t>Эластичность спроса и предложения</a:t>
            </a:r>
          </a:p>
          <a:p>
            <a:r>
              <a:rPr lang="ru-RU" sz="2400" dirty="0"/>
              <a:t>5</a:t>
            </a:r>
            <a:r>
              <a:rPr lang="ru-RU" sz="2400" dirty="0" smtClean="0"/>
              <a:t>. </a:t>
            </a:r>
            <a:r>
              <a:rPr lang="ru-RU" sz="2400" dirty="0" smtClean="0"/>
              <a:t>Маржинализм и </a:t>
            </a:r>
            <a:r>
              <a:rPr lang="ru-RU" sz="2400" dirty="0"/>
              <a:t>о</a:t>
            </a:r>
            <a:r>
              <a:rPr lang="ru-RU" sz="2400" dirty="0" smtClean="0"/>
              <a:t>сновы </a:t>
            </a:r>
            <a:r>
              <a:rPr lang="ru-RU" sz="2400" dirty="0"/>
              <a:t>теории потребительского поведения</a:t>
            </a:r>
          </a:p>
          <a:p>
            <a:r>
              <a:rPr lang="ru-RU" dirty="0"/>
              <a:t> </a:t>
            </a:r>
          </a:p>
          <a:p>
            <a:r>
              <a:rPr lang="ru-RU" dirty="0"/>
              <a:t> </a:t>
            </a:r>
          </a:p>
          <a:p>
            <a:r>
              <a:rPr lang="ru-RU" dirty="0"/>
              <a:t> </a:t>
            </a:r>
          </a:p>
          <a:p>
            <a:r>
              <a:rPr lang="ru-RU" dirty="0"/>
              <a:t> </a:t>
            </a:r>
          </a:p>
          <a:p>
            <a:r>
              <a:rPr lang="ru-RU" dirty="0"/>
              <a:t> </a:t>
            </a:r>
          </a:p>
          <a:p>
            <a:r>
              <a:rPr lang="ru-RU" dirty="0"/>
              <a:t> </a:t>
            </a:r>
          </a:p>
        </p:txBody>
      </p:sp>
    </p:spTree>
    <p:extLst>
      <p:ext uri="{BB962C8B-B14F-4D97-AF65-F5344CB8AC3E}">
        <p14:creationId xmlns:p14="http://schemas.microsoft.com/office/powerpoint/2010/main" val="1974845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ds05.infourok.ru/uploads/ex/0cd6/000e3da5-7024ded3/img7.jpg"/>
          <p:cNvPicPr/>
          <p:nvPr/>
        </p:nvPicPr>
        <p:blipFill>
          <a:blip r:embed="rId2">
            <a:extLst>
              <a:ext uri="{28A0092B-C50C-407E-A947-70E740481C1C}">
                <a14:useLocalDpi xmlns:a14="http://schemas.microsoft.com/office/drawing/2010/main" val="0"/>
              </a:ext>
            </a:extLst>
          </a:blip>
          <a:srcRect/>
          <a:stretch>
            <a:fillRect/>
          </a:stretch>
        </p:blipFill>
        <p:spPr bwMode="auto">
          <a:xfrm>
            <a:off x="899592" y="442912"/>
            <a:ext cx="7848871" cy="5972175"/>
          </a:xfrm>
          <a:prstGeom prst="rect">
            <a:avLst/>
          </a:prstGeom>
          <a:noFill/>
          <a:ln>
            <a:noFill/>
          </a:ln>
        </p:spPr>
      </p:pic>
    </p:spTree>
    <p:extLst>
      <p:ext uri="{BB962C8B-B14F-4D97-AF65-F5344CB8AC3E}">
        <p14:creationId xmlns:p14="http://schemas.microsoft.com/office/powerpoint/2010/main" val="2233698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mypresentation.ru/documents_6/a13c19e33876d3406cbcf4a97d27d655/img84.jpg"/>
          <p:cNvPicPr/>
          <p:nvPr/>
        </p:nvPicPr>
        <p:blipFill>
          <a:blip r:embed="rId2">
            <a:extLst>
              <a:ext uri="{28A0092B-C50C-407E-A947-70E740481C1C}">
                <a14:useLocalDpi xmlns:a14="http://schemas.microsoft.com/office/drawing/2010/main" val="0"/>
              </a:ext>
            </a:extLst>
          </a:blip>
          <a:srcRect/>
          <a:stretch>
            <a:fillRect/>
          </a:stretch>
        </p:blipFill>
        <p:spPr bwMode="auto">
          <a:xfrm>
            <a:off x="755576" y="671512"/>
            <a:ext cx="7848872" cy="5514975"/>
          </a:xfrm>
          <a:prstGeom prst="rect">
            <a:avLst/>
          </a:prstGeom>
          <a:noFill/>
          <a:ln>
            <a:noFill/>
          </a:ln>
        </p:spPr>
      </p:pic>
    </p:spTree>
    <p:extLst>
      <p:ext uri="{BB962C8B-B14F-4D97-AF65-F5344CB8AC3E}">
        <p14:creationId xmlns:p14="http://schemas.microsoft.com/office/powerpoint/2010/main" val="2774934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presentacii.ru/documents_2/561ea72462f51bea80ad25bf6bc892b9/img6.jpg"/>
          <p:cNvPicPr/>
          <p:nvPr/>
        </p:nvPicPr>
        <p:blipFill>
          <a:blip r:embed="rId2">
            <a:extLst>
              <a:ext uri="{28A0092B-C50C-407E-A947-70E740481C1C}">
                <a14:useLocalDpi xmlns:a14="http://schemas.microsoft.com/office/drawing/2010/main" val="0"/>
              </a:ext>
            </a:extLst>
          </a:blip>
          <a:srcRect/>
          <a:stretch>
            <a:fillRect/>
          </a:stretch>
        </p:blipFill>
        <p:spPr bwMode="auto">
          <a:xfrm>
            <a:off x="683568" y="452437"/>
            <a:ext cx="7776863" cy="5953125"/>
          </a:xfrm>
          <a:prstGeom prst="rect">
            <a:avLst/>
          </a:prstGeom>
          <a:noFill/>
          <a:ln>
            <a:noFill/>
          </a:ln>
        </p:spPr>
      </p:pic>
    </p:spTree>
    <p:extLst>
      <p:ext uri="{BB962C8B-B14F-4D97-AF65-F5344CB8AC3E}">
        <p14:creationId xmlns:p14="http://schemas.microsoft.com/office/powerpoint/2010/main" val="2706048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 Графики спроса в зависимости от его эластичности "/>
          <p:cNvPicPr/>
          <p:nvPr/>
        </p:nvPicPr>
        <p:blipFill>
          <a:blip r:embed="rId2">
            <a:extLst>
              <a:ext uri="{28A0092B-C50C-407E-A947-70E740481C1C}">
                <a14:useLocalDpi xmlns:a14="http://schemas.microsoft.com/office/drawing/2010/main" val="0"/>
              </a:ext>
            </a:extLst>
          </a:blip>
          <a:srcRect/>
          <a:stretch>
            <a:fillRect/>
          </a:stretch>
        </p:blipFill>
        <p:spPr bwMode="auto">
          <a:xfrm>
            <a:off x="971599" y="466725"/>
            <a:ext cx="7992887" cy="5924550"/>
          </a:xfrm>
          <a:prstGeom prst="rect">
            <a:avLst/>
          </a:prstGeom>
          <a:noFill/>
          <a:ln>
            <a:noFill/>
          </a:ln>
        </p:spPr>
      </p:pic>
    </p:spTree>
    <p:extLst>
      <p:ext uri="{BB962C8B-B14F-4D97-AF65-F5344CB8AC3E}">
        <p14:creationId xmlns:p14="http://schemas.microsoft.com/office/powerpoint/2010/main" val="3073187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present5.com/presentation/3/40122332_429718491.pdf-img/40122332_429718491.pdf-71.jpg"/>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42900"/>
            <a:ext cx="7416824" cy="6172200"/>
          </a:xfrm>
          <a:prstGeom prst="rect">
            <a:avLst/>
          </a:prstGeom>
          <a:noFill/>
          <a:ln>
            <a:noFill/>
          </a:ln>
        </p:spPr>
      </p:pic>
    </p:spTree>
    <p:extLst>
      <p:ext uri="{BB962C8B-B14F-4D97-AF65-F5344CB8AC3E}">
        <p14:creationId xmlns:p14="http://schemas.microsoft.com/office/powerpoint/2010/main" val="4192141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cf.ppt-online.org/files/slide/n/NWzmC5GjdAkPtlfXaVQOoH82i6LMwqg1y0ebKT/slide-10.jpg"/>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28612"/>
            <a:ext cx="7416824" cy="6200775"/>
          </a:xfrm>
          <a:prstGeom prst="rect">
            <a:avLst/>
          </a:prstGeom>
          <a:noFill/>
          <a:ln>
            <a:noFill/>
          </a:ln>
        </p:spPr>
      </p:pic>
    </p:spTree>
    <p:extLst>
      <p:ext uri="{BB962C8B-B14F-4D97-AF65-F5344CB8AC3E}">
        <p14:creationId xmlns:p14="http://schemas.microsoft.com/office/powerpoint/2010/main" val="1047846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images.myshared.ru/17/1048729/slide_19.jpg"/>
          <p:cNvPicPr/>
          <p:nvPr/>
        </p:nvPicPr>
        <p:blipFill>
          <a:blip r:embed="rId2">
            <a:extLst>
              <a:ext uri="{28A0092B-C50C-407E-A947-70E740481C1C}">
                <a14:useLocalDpi xmlns:a14="http://schemas.microsoft.com/office/drawing/2010/main" val="0"/>
              </a:ext>
            </a:extLst>
          </a:blip>
          <a:srcRect/>
          <a:stretch>
            <a:fillRect/>
          </a:stretch>
        </p:blipFill>
        <p:spPr bwMode="auto">
          <a:xfrm>
            <a:off x="899592" y="347662"/>
            <a:ext cx="7560840" cy="6162675"/>
          </a:xfrm>
          <a:prstGeom prst="rect">
            <a:avLst/>
          </a:prstGeom>
          <a:noFill/>
          <a:ln>
            <a:noFill/>
          </a:ln>
        </p:spPr>
      </p:pic>
    </p:spTree>
    <p:extLst>
      <p:ext uri="{BB962C8B-B14F-4D97-AF65-F5344CB8AC3E}">
        <p14:creationId xmlns:p14="http://schemas.microsoft.com/office/powerpoint/2010/main" val="141114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ds03.infourok.ru/uploads/ex/0660/000620df-d061b408/img11.jpg"/>
          <p:cNvPicPr/>
          <p:nvPr/>
        </p:nvPicPr>
        <p:blipFill>
          <a:blip r:embed="rId2">
            <a:extLst>
              <a:ext uri="{28A0092B-C50C-407E-A947-70E740481C1C}">
                <a14:useLocalDpi xmlns:a14="http://schemas.microsoft.com/office/drawing/2010/main" val="0"/>
              </a:ext>
            </a:extLst>
          </a:blip>
          <a:srcRect/>
          <a:stretch>
            <a:fillRect/>
          </a:stretch>
        </p:blipFill>
        <p:spPr bwMode="auto">
          <a:xfrm>
            <a:off x="611560" y="309562"/>
            <a:ext cx="8064896" cy="6238875"/>
          </a:xfrm>
          <a:prstGeom prst="rect">
            <a:avLst/>
          </a:prstGeom>
          <a:noFill/>
          <a:ln>
            <a:noFill/>
          </a:ln>
        </p:spPr>
      </p:pic>
    </p:spTree>
    <p:extLst>
      <p:ext uri="{BB962C8B-B14F-4D97-AF65-F5344CB8AC3E}">
        <p14:creationId xmlns:p14="http://schemas.microsoft.com/office/powerpoint/2010/main" val="2135725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images.myshared.ru/6/586140/slide_9.jpg"/>
          <p:cNvPicPr/>
          <p:nvPr/>
        </p:nvPicPr>
        <p:blipFill>
          <a:blip r:embed="rId2">
            <a:extLst>
              <a:ext uri="{28A0092B-C50C-407E-A947-70E740481C1C}">
                <a14:useLocalDpi xmlns:a14="http://schemas.microsoft.com/office/drawing/2010/main" val="0"/>
              </a:ext>
            </a:extLst>
          </a:blip>
          <a:srcRect/>
          <a:stretch>
            <a:fillRect/>
          </a:stretch>
        </p:blipFill>
        <p:spPr bwMode="auto">
          <a:xfrm>
            <a:off x="827584" y="404664"/>
            <a:ext cx="7704856" cy="5634186"/>
          </a:xfrm>
          <a:prstGeom prst="rect">
            <a:avLst/>
          </a:prstGeom>
          <a:noFill/>
          <a:ln>
            <a:noFill/>
          </a:ln>
        </p:spPr>
      </p:pic>
    </p:spTree>
    <p:extLst>
      <p:ext uri="{BB962C8B-B14F-4D97-AF65-F5344CB8AC3E}">
        <p14:creationId xmlns:p14="http://schemas.microsoft.com/office/powerpoint/2010/main" val="4098158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slideplayer.com/slide/5001485/16/images/4/%D0%A4%D0%B0%D0%BA%D1%82%D0%BE%D1%80%D1%8B%2C+%D0%B2%D0%BB%D0%B8%D1%8F%D1%8E%D1%89%D0%B8%D0%B5+%D0%BD%D0%B0+%D1%81%D0%BF%D1%80%D0%BE%D1%81.jpg"/>
          <p:cNvPicPr/>
          <p:nvPr/>
        </p:nvPicPr>
        <p:blipFill>
          <a:blip r:embed="rId2">
            <a:extLst>
              <a:ext uri="{28A0092B-C50C-407E-A947-70E740481C1C}">
                <a14:useLocalDpi xmlns:a14="http://schemas.microsoft.com/office/drawing/2010/main" val="0"/>
              </a:ext>
            </a:extLst>
          </a:blip>
          <a:srcRect/>
          <a:stretch>
            <a:fillRect/>
          </a:stretch>
        </p:blipFill>
        <p:spPr bwMode="auto">
          <a:xfrm>
            <a:off x="467544" y="647700"/>
            <a:ext cx="8208912" cy="5562600"/>
          </a:xfrm>
          <a:prstGeom prst="rect">
            <a:avLst/>
          </a:prstGeom>
          <a:noFill/>
          <a:ln>
            <a:noFill/>
          </a:ln>
        </p:spPr>
      </p:pic>
    </p:spTree>
    <p:extLst>
      <p:ext uri="{BB962C8B-B14F-4D97-AF65-F5344CB8AC3E}">
        <p14:creationId xmlns:p14="http://schemas.microsoft.com/office/powerpoint/2010/main" val="536727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87624" y="751344"/>
            <a:ext cx="7272808" cy="3139321"/>
          </a:xfrm>
          <a:prstGeom prst="rect">
            <a:avLst/>
          </a:prstGeom>
        </p:spPr>
        <p:txBody>
          <a:bodyPr wrap="square">
            <a:spAutoFit/>
          </a:bodyPr>
          <a:lstStyle/>
          <a:p>
            <a:r>
              <a:rPr lang="ru-RU" b="1" dirty="0">
                <a:latin typeface="Times New Roman" pitchFamily="18" charset="0"/>
                <a:cs typeface="Times New Roman" pitchFamily="18" charset="0"/>
              </a:rPr>
              <a:t>Важнейшие экономические ресурсы (факторы производства):</a:t>
            </a:r>
            <a:endParaRPr lang="ru-RU" dirty="0">
              <a:latin typeface="Times New Roman" pitchFamily="18" charset="0"/>
              <a:cs typeface="Times New Roman" pitchFamily="18" charset="0"/>
            </a:endParaRPr>
          </a:p>
          <a:p>
            <a:r>
              <a:rPr lang="ru-RU" dirty="0">
                <a:latin typeface="Times New Roman" pitchFamily="18" charset="0"/>
                <a:cs typeface="Times New Roman" pitchFamily="18" charset="0"/>
              </a:rPr>
              <a:t>а) </a:t>
            </a:r>
            <a:r>
              <a:rPr lang="ru-RU" b="1" dirty="0">
                <a:latin typeface="Times New Roman" pitchFamily="18" charset="0"/>
                <a:cs typeface="Times New Roman" pitchFamily="18" charset="0"/>
              </a:rPr>
              <a:t>земля и другие природные факторы</a:t>
            </a:r>
            <a:r>
              <a:rPr lang="ru-RU" dirty="0">
                <a:latin typeface="Times New Roman" pitchFamily="18" charset="0"/>
                <a:cs typeface="Times New Roman" pitchFamily="18" charset="0"/>
              </a:rPr>
              <a:t> - естественные природные ресурсы, включают все «даровые блага природы», которые применяются в производственном процессе: участки земли, леса, воды, месторождения полезных ископаемых и т.д.;</a:t>
            </a:r>
          </a:p>
          <a:p>
            <a:r>
              <a:rPr lang="ru-RU" dirty="0">
                <a:latin typeface="Times New Roman" pitchFamily="18" charset="0"/>
                <a:cs typeface="Times New Roman" pitchFamily="18" charset="0"/>
              </a:rPr>
              <a:t>б) </a:t>
            </a:r>
            <a:r>
              <a:rPr lang="ru-RU" b="1" dirty="0">
                <a:latin typeface="Times New Roman" pitchFamily="18" charset="0"/>
                <a:cs typeface="Times New Roman" pitchFamily="18" charset="0"/>
              </a:rPr>
              <a:t>капитал (реальный)</a:t>
            </a:r>
            <a:r>
              <a:rPr lang="ru-RU" dirty="0">
                <a:latin typeface="Times New Roman" pitchFamily="18" charset="0"/>
                <a:cs typeface="Times New Roman" pitchFamily="18" charset="0"/>
              </a:rPr>
              <a:t> - включает произведенные человеком средства производства (станки и оборудование, производственные здания, сооружения, транспортные средства, линии электропередач и транспортные коммуникации, вычислительную технику, добытое сырье и полуфабрикаты, материалы и т.д.</a:t>
            </a:r>
          </a:p>
          <a:p>
            <a:r>
              <a:rPr lang="ru-RU" dirty="0"/>
              <a:t> </a:t>
            </a:r>
          </a:p>
        </p:txBody>
      </p:sp>
    </p:spTree>
    <p:extLst>
      <p:ext uri="{BB962C8B-B14F-4D97-AF65-F5344CB8AC3E}">
        <p14:creationId xmlns:p14="http://schemas.microsoft.com/office/powerpoint/2010/main" val="458391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presentacii.ru/documents_2/2018bebd3985a9f43c167ccd93f9484e/img11.jpg"/>
          <p:cNvPicPr/>
          <p:nvPr/>
        </p:nvPicPr>
        <p:blipFill>
          <a:blip r:embed="rId2">
            <a:extLst>
              <a:ext uri="{28A0092B-C50C-407E-A947-70E740481C1C}">
                <a14:useLocalDpi xmlns:a14="http://schemas.microsoft.com/office/drawing/2010/main" val="0"/>
              </a:ext>
            </a:extLst>
          </a:blip>
          <a:srcRect/>
          <a:stretch>
            <a:fillRect/>
          </a:stretch>
        </p:blipFill>
        <p:spPr bwMode="auto">
          <a:xfrm>
            <a:off x="755576" y="538162"/>
            <a:ext cx="7848872" cy="5781675"/>
          </a:xfrm>
          <a:prstGeom prst="rect">
            <a:avLst/>
          </a:prstGeom>
          <a:noFill/>
          <a:ln>
            <a:noFill/>
          </a:ln>
        </p:spPr>
      </p:pic>
    </p:spTree>
    <p:extLst>
      <p:ext uri="{BB962C8B-B14F-4D97-AF65-F5344CB8AC3E}">
        <p14:creationId xmlns:p14="http://schemas.microsoft.com/office/powerpoint/2010/main" val="293166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43609" y="3244334"/>
            <a:ext cx="7890836" cy="523220"/>
          </a:xfrm>
          <a:prstGeom prst="rect">
            <a:avLst/>
          </a:prstGeom>
        </p:spPr>
        <p:txBody>
          <a:bodyPr wrap="square">
            <a:spAutoFit/>
          </a:bodyPr>
          <a:lstStyle/>
          <a:p>
            <a:r>
              <a:rPr lang="ru-RU" sz="2800" b="1" dirty="0">
                <a:latin typeface="Times New Roman" pitchFamily="18" charset="0"/>
                <a:cs typeface="Times New Roman" pitchFamily="18" charset="0"/>
              </a:rPr>
              <a:t>Вопрос </a:t>
            </a:r>
            <a:r>
              <a:rPr lang="ru-RU" sz="2800" b="1" dirty="0" smtClean="0">
                <a:latin typeface="Times New Roman" pitchFamily="18" charset="0"/>
                <a:cs typeface="Times New Roman" pitchFamily="18" charset="0"/>
              </a:rPr>
              <a:t>2. Закон предложения </a:t>
            </a:r>
            <a:r>
              <a:rPr lang="ru-RU" sz="2800" b="1" dirty="0">
                <a:latin typeface="Times New Roman" pitchFamily="18" charset="0"/>
                <a:cs typeface="Times New Roman" pitchFamily="18" charset="0"/>
              </a:rPr>
              <a:t>и его факторы</a:t>
            </a:r>
            <a:endParaRPr lang="ru-RU" sz="2800" dirty="0">
              <a:latin typeface="Times New Roman" pitchFamily="18" charset="0"/>
              <a:cs typeface="Times New Roman" pitchFamily="18" charset="0"/>
            </a:endParaRPr>
          </a:p>
        </p:txBody>
      </p:sp>
    </p:spTree>
    <p:extLst>
      <p:ext uri="{BB962C8B-B14F-4D97-AF65-F5344CB8AC3E}">
        <p14:creationId xmlns:p14="http://schemas.microsoft.com/office/powerpoint/2010/main" val="81968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Кривая предложения любого товара "/>
          <p:cNvPicPr/>
          <p:nvPr/>
        </p:nvPicPr>
        <p:blipFill>
          <a:blip r:embed="rId2">
            <a:extLst>
              <a:ext uri="{28A0092B-C50C-407E-A947-70E740481C1C}">
                <a14:useLocalDpi xmlns:a14="http://schemas.microsoft.com/office/drawing/2010/main" val="0"/>
              </a:ext>
            </a:extLst>
          </a:blip>
          <a:srcRect/>
          <a:stretch>
            <a:fillRect/>
          </a:stretch>
        </p:blipFill>
        <p:spPr bwMode="auto">
          <a:xfrm>
            <a:off x="827584" y="620689"/>
            <a:ext cx="7416823" cy="3672407"/>
          </a:xfrm>
          <a:prstGeom prst="rect">
            <a:avLst/>
          </a:prstGeom>
          <a:noFill/>
          <a:ln>
            <a:noFill/>
          </a:ln>
        </p:spPr>
      </p:pic>
      <p:sp>
        <p:nvSpPr>
          <p:cNvPr id="4" name="Прямоугольник 3"/>
          <p:cNvSpPr/>
          <p:nvPr/>
        </p:nvSpPr>
        <p:spPr>
          <a:xfrm>
            <a:off x="1547664" y="4437112"/>
            <a:ext cx="6912768" cy="1107996"/>
          </a:xfrm>
          <a:prstGeom prst="rect">
            <a:avLst/>
          </a:prstGeom>
        </p:spPr>
        <p:txBody>
          <a:bodyPr wrap="square">
            <a:spAutoFit/>
          </a:bodyPr>
          <a:lstStyle/>
          <a:p>
            <a:r>
              <a:rPr lang="ru-RU" sz="1200" b="1" dirty="0">
                <a:latin typeface="Times New Roman" pitchFamily="18" charset="0"/>
                <a:cs typeface="Times New Roman" pitchFamily="18" charset="0"/>
              </a:rPr>
              <a:t>Рис. 1. </a:t>
            </a:r>
            <a:r>
              <a:rPr lang="ru-RU" sz="1200" dirty="0">
                <a:latin typeface="Times New Roman" pitchFamily="18" charset="0"/>
                <a:cs typeface="Times New Roman" pitchFamily="18" charset="0"/>
              </a:rPr>
              <a:t>Кривая предложения любого товара</a:t>
            </a:r>
          </a:p>
          <a:p>
            <a:pPr algn="just"/>
            <a:endParaRPr lang="en-US" b="1" dirty="0" smtClean="0">
              <a:latin typeface="Times New Roman" pitchFamily="18" charset="0"/>
              <a:cs typeface="Times New Roman" pitchFamily="18" charset="0"/>
            </a:endParaRPr>
          </a:p>
          <a:p>
            <a:pPr algn="just"/>
            <a:r>
              <a:rPr lang="ru-RU" b="1" dirty="0" smtClean="0">
                <a:latin typeface="Times New Roman" pitchFamily="18" charset="0"/>
                <a:cs typeface="Times New Roman" pitchFamily="18" charset="0"/>
              </a:rPr>
              <a:t>Предложение </a:t>
            </a:r>
            <a:r>
              <a:rPr lang="ru-RU" b="1" dirty="0">
                <a:latin typeface="Times New Roman" pitchFamily="18" charset="0"/>
                <a:cs typeface="Times New Roman" pitchFamily="18" charset="0"/>
              </a:rPr>
              <a:t>означает желание производителей произвести и продать определенные товары и услуги за определенную цену</a:t>
            </a:r>
            <a:r>
              <a:rPr lang="ru-RU" dirty="0">
                <a:latin typeface="Times New Roman" pitchFamily="18" charset="0"/>
                <a:cs typeface="Times New Roman" pitchFamily="18" charset="0"/>
              </a:rPr>
              <a:t>.</a:t>
            </a:r>
          </a:p>
        </p:txBody>
      </p:sp>
    </p:spTree>
    <p:extLst>
      <p:ext uri="{BB962C8B-B14F-4D97-AF65-F5344CB8AC3E}">
        <p14:creationId xmlns:p14="http://schemas.microsoft.com/office/powerpoint/2010/main" val="1017978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theslide.ru/img/thumbs/7038f13084db672ace0852c3a7709a4b-800x.jpg"/>
          <p:cNvPicPr/>
          <p:nvPr/>
        </p:nvPicPr>
        <p:blipFill>
          <a:blip r:embed="rId2">
            <a:extLst>
              <a:ext uri="{28A0092B-C50C-407E-A947-70E740481C1C}">
                <a14:useLocalDpi xmlns:a14="http://schemas.microsoft.com/office/drawing/2010/main" val="0"/>
              </a:ext>
            </a:extLst>
          </a:blip>
          <a:srcRect/>
          <a:stretch>
            <a:fillRect/>
          </a:stretch>
        </p:blipFill>
        <p:spPr bwMode="auto">
          <a:xfrm>
            <a:off x="827584" y="457200"/>
            <a:ext cx="7704856" cy="5943600"/>
          </a:xfrm>
          <a:prstGeom prst="rect">
            <a:avLst/>
          </a:prstGeom>
          <a:noFill/>
          <a:ln>
            <a:noFill/>
          </a:ln>
        </p:spPr>
      </p:pic>
    </p:spTree>
    <p:extLst>
      <p:ext uri="{BB962C8B-B14F-4D97-AF65-F5344CB8AC3E}">
        <p14:creationId xmlns:p14="http://schemas.microsoft.com/office/powerpoint/2010/main" val="4133112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cf.ppt-online.org/files1/slide/9/9VCSqrKDGhgnldayuTjwQfeX0LP7z2J8IR6mMcpiN/slide-33.jpg"/>
          <p:cNvPicPr/>
          <p:nvPr/>
        </p:nvPicPr>
        <p:blipFill>
          <a:blip r:embed="rId2">
            <a:extLst>
              <a:ext uri="{28A0092B-C50C-407E-A947-70E740481C1C}">
                <a14:useLocalDpi xmlns:a14="http://schemas.microsoft.com/office/drawing/2010/main" val="0"/>
              </a:ext>
            </a:extLst>
          </a:blip>
          <a:srcRect/>
          <a:stretch>
            <a:fillRect/>
          </a:stretch>
        </p:blipFill>
        <p:spPr bwMode="auto">
          <a:xfrm>
            <a:off x="683568" y="233362"/>
            <a:ext cx="7992888" cy="6391275"/>
          </a:xfrm>
          <a:prstGeom prst="rect">
            <a:avLst/>
          </a:prstGeom>
          <a:noFill/>
          <a:ln>
            <a:noFill/>
          </a:ln>
        </p:spPr>
      </p:pic>
    </p:spTree>
    <p:extLst>
      <p:ext uri="{BB962C8B-B14F-4D97-AF65-F5344CB8AC3E}">
        <p14:creationId xmlns:p14="http://schemas.microsoft.com/office/powerpoint/2010/main" val="2240581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 Кривые предложения "/>
          <p:cNvPicPr/>
          <p:nvPr/>
        </p:nvPicPr>
        <p:blipFill>
          <a:blip r:embed="rId2">
            <a:extLst>
              <a:ext uri="{28A0092B-C50C-407E-A947-70E740481C1C}">
                <a14:useLocalDpi xmlns:a14="http://schemas.microsoft.com/office/drawing/2010/main" val="0"/>
              </a:ext>
            </a:extLst>
          </a:blip>
          <a:srcRect/>
          <a:stretch>
            <a:fillRect/>
          </a:stretch>
        </p:blipFill>
        <p:spPr bwMode="auto">
          <a:xfrm>
            <a:off x="539552" y="771525"/>
            <a:ext cx="7992888" cy="3665587"/>
          </a:xfrm>
          <a:prstGeom prst="rect">
            <a:avLst/>
          </a:prstGeom>
          <a:noFill/>
          <a:ln>
            <a:noFill/>
          </a:ln>
        </p:spPr>
      </p:pic>
      <p:sp>
        <p:nvSpPr>
          <p:cNvPr id="4" name="Прямоугольник 3"/>
          <p:cNvSpPr/>
          <p:nvPr/>
        </p:nvSpPr>
        <p:spPr>
          <a:xfrm>
            <a:off x="1043608" y="4352330"/>
            <a:ext cx="3816424" cy="369332"/>
          </a:xfrm>
          <a:prstGeom prst="rect">
            <a:avLst/>
          </a:prstGeom>
        </p:spPr>
        <p:txBody>
          <a:bodyPr wrap="square">
            <a:spAutoFit/>
          </a:bodyPr>
          <a:lstStyle/>
          <a:p>
            <a:pPr algn="just"/>
            <a:r>
              <a:rPr lang="ru-RU" b="1" dirty="0">
                <a:latin typeface="Times New Roman" pitchFamily="18" charset="0"/>
                <a:cs typeface="Times New Roman" pitchFamily="18" charset="0"/>
              </a:rPr>
              <a:t>Рис. 2. </a:t>
            </a:r>
            <a:r>
              <a:rPr lang="ru-RU" dirty="0">
                <a:latin typeface="Times New Roman" pitchFamily="18" charset="0"/>
                <a:cs typeface="Times New Roman" pitchFamily="18" charset="0"/>
              </a:rPr>
              <a:t>Кривые предложения</a:t>
            </a:r>
          </a:p>
        </p:txBody>
      </p:sp>
    </p:spTree>
    <p:extLst>
      <p:ext uri="{BB962C8B-B14F-4D97-AF65-F5344CB8AC3E}">
        <p14:creationId xmlns:p14="http://schemas.microsoft.com/office/powerpoint/2010/main" val="3890311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 Графики эластичности предложения "/>
          <p:cNvPicPr/>
          <p:nvPr/>
        </p:nvPicPr>
        <p:blipFill>
          <a:blip r:embed="rId2">
            <a:extLst>
              <a:ext uri="{28A0092B-C50C-407E-A947-70E740481C1C}">
                <a14:useLocalDpi xmlns:a14="http://schemas.microsoft.com/office/drawing/2010/main" val="0"/>
              </a:ext>
            </a:extLst>
          </a:blip>
          <a:srcRect/>
          <a:stretch>
            <a:fillRect/>
          </a:stretch>
        </p:blipFill>
        <p:spPr bwMode="auto">
          <a:xfrm>
            <a:off x="1605280" y="762000"/>
            <a:ext cx="5933440" cy="4035152"/>
          </a:xfrm>
          <a:prstGeom prst="rect">
            <a:avLst/>
          </a:prstGeom>
          <a:noFill/>
          <a:ln>
            <a:noFill/>
          </a:ln>
        </p:spPr>
      </p:pic>
      <p:sp>
        <p:nvSpPr>
          <p:cNvPr id="3" name="Прямоугольник 2"/>
          <p:cNvSpPr/>
          <p:nvPr/>
        </p:nvSpPr>
        <p:spPr>
          <a:xfrm>
            <a:off x="1475656" y="4797152"/>
            <a:ext cx="6264696" cy="369332"/>
          </a:xfrm>
          <a:prstGeom prst="rect">
            <a:avLst/>
          </a:prstGeom>
        </p:spPr>
        <p:txBody>
          <a:bodyPr wrap="square">
            <a:spAutoFit/>
          </a:bodyPr>
          <a:lstStyle/>
          <a:p>
            <a:r>
              <a:rPr lang="ru-RU" b="1" dirty="0">
                <a:latin typeface="Times New Roman" pitchFamily="18" charset="0"/>
                <a:cs typeface="Times New Roman" pitchFamily="18" charset="0"/>
              </a:rPr>
              <a:t>Рис. 3. </a:t>
            </a:r>
            <a:r>
              <a:rPr lang="ru-RU" dirty="0">
                <a:latin typeface="Times New Roman" pitchFamily="18" charset="0"/>
                <a:cs typeface="Times New Roman" pitchFamily="18" charset="0"/>
              </a:rPr>
              <a:t>Графики эластичности предложения</a:t>
            </a:r>
          </a:p>
        </p:txBody>
      </p:sp>
    </p:spTree>
    <p:extLst>
      <p:ext uri="{BB962C8B-B14F-4D97-AF65-F5344CB8AC3E}">
        <p14:creationId xmlns:p14="http://schemas.microsoft.com/office/powerpoint/2010/main" val="2814641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images.myshared.ru/6/760122/slide_20.jpg"/>
          <p:cNvPicPr/>
          <p:nvPr/>
        </p:nvPicPr>
        <p:blipFill>
          <a:blip r:embed="rId2">
            <a:extLst>
              <a:ext uri="{28A0092B-C50C-407E-A947-70E740481C1C}">
                <a14:useLocalDpi xmlns:a14="http://schemas.microsoft.com/office/drawing/2010/main" val="0"/>
              </a:ext>
            </a:extLst>
          </a:blip>
          <a:srcRect/>
          <a:stretch>
            <a:fillRect/>
          </a:stretch>
        </p:blipFill>
        <p:spPr bwMode="auto">
          <a:xfrm>
            <a:off x="1043608" y="633412"/>
            <a:ext cx="7416824" cy="5591175"/>
          </a:xfrm>
          <a:prstGeom prst="rect">
            <a:avLst/>
          </a:prstGeom>
          <a:noFill/>
          <a:ln>
            <a:noFill/>
          </a:ln>
        </p:spPr>
      </p:pic>
    </p:spTree>
    <p:extLst>
      <p:ext uri="{BB962C8B-B14F-4D97-AF65-F5344CB8AC3E}">
        <p14:creationId xmlns:p14="http://schemas.microsoft.com/office/powerpoint/2010/main" val="1009083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900igr.net/up/datas/87604/006.jpg"/>
          <p:cNvPicPr/>
          <p:nvPr/>
        </p:nvPicPr>
        <p:blipFill>
          <a:blip r:embed="rId2">
            <a:extLst>
              <a:ext uri="{28A0092B-C50C-407E-A947-70E740481C1C}">
                <a14:useLocalDpi xmlns:a14="http://schemas.microsoft.com/office/drawing/2010/main" val="0"/>
              </a:ext>
            </a:extLst>
          </a:blip>
          <a:srcRect/>
          <a:stretch>
            <a:fillRect/>
          </a:stretch>
        </p:blipFill>
        <p:spPr bwMode="auto">
          <a:xfrm>
            <a:off x="1187624" y="663480"/>
            <a:ext cx="7488832" cy="5619750"/>
          </a:xfrm>
          <a:prstGeom prst="rect">
            <a:avLst/>
          </a:prstGeom>
          <a:noFill/>
          <a:ln>
            <a:noFill/>
          </a:ln>
        </p:spPr>
      </p:pic>
    </p:spTree>
    <p:extLst>
      <p:ext uri="{BB962C8B-B14F-4D97-AF65-F5344CB8AC3E}">
        <p14:creationId xmlns:p14="http://schemas.microsoft.com/office/powerpoint/2010/main" val="453278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cf.ppt-online.org/files/slide/k/KJLeqtdgFkGnC52axsPDQiRVb6zHN14wYvpAOj/slide-23.jpg"/>
          <p:cNvPicPr/>
          <p:nvPr/>
        </p:nvPicPr>
        <p:blipFill>
          <a:blip r:embed="rId2">
            <a:extLst>
              <a:ext uri="{28A0092B-C50C-407E-A947-70E740481C1C}">
                <a14:useLocalDpi xmlns:a14="http://schemas.microsoft.com/office/drawing/2010/main" val="0"/>
              </a:ext>
            </a:extLst>
          </a:blip>
          <a:srcRect/>
          <a:stretch>
            <a:fillRect/>
          </a:stretch>
        </p:blipFill>
        <p:spPr bwMode="auto">
          <a:xfrm>
            <a:off x="539552" y="314325"/>
            <a:ext cx="7992888" cy="6229350"/>
          </a:xfrm>
          <a:prstGeom prst="rect">
            <a:avLst/>
          </a:prstGeom>
          <a:noFill/>
          <a:ln>
            <a:noFill/>
          </a:ln>
        </p:spPr>
      </p:pic>
    </p:spTree>
    <p:extLst>
      <p:ext uri="{BB962C8B-B14F-4D97-AF65-F5344CB8AC3E}">
        <p14:creationId xmlns:p14="http://schemas.microsoft.com/office/powerpoint/2010/main" val="931097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71600" y="13016"/>
            <a:ext cx="7632848" cy="6740307"/>
          </a:xfrm>
          <a:prstGeom prst="rect">
            <a:avLst/>
          </a:prstGeom>
        </p:spPr>
        <p:txBody>
          <a:bodyPr wrap="square">
            <a:spAutoFit/>
          </a:bodyPr>
          <a:lstStyle/>
          <a:p>
            <a:r>
              <a:rPr lang="ru-RU" dirty="0"/>
              <a:t> </a:t>
            </a:r>
          </a:p>
          <a:p>
            <a:pPr algn="just">
              <a:lnSpc>
                <a:spcPct val="150000"/>
              </a:lnSpc>
            </a:pPr>
            <a:r>
              <a:rPr lang="ru-RU" b="1" dirty="0">
                <a:latin typeface="Times New Roman" pitchFamily="18" charset="0"/>
                <a:cs typeface="Times New Roman" pitchFamily="18" charset="0"/>
              </a:rPr>
              <a:t>Реальный капитал имеет еще одно название</a:t>
            </a:r>
            <a:r>
              <a:rPr lang="ru-RU" dirty="0">
                <a:latin typeface="Times New Roman" pitchFamily="18" charset="0"/>
                <a:cs typeface="Times New Roman" pitchFamily="18" charset="0"/>
              </a:rPr>
              <a:t> - инвестиционные ресурсы (или товары), так как они предназначены для инвестиций (капиталовложений) в экономику.</a:t>
            </a:r>
          </a:p>
          <a:p>
            <a:pPr algn="just">
              <a:lnSpc>
                <a:spcPct val="150000"/>
              </a:lnSpc>
            </a:pPr>
            <a:r>
              <a:rPr lang="ru-RU" dirty="0">
                <a:latin typeface="Times New Roman" pitchFamily="18" charset="0"/>
                <a:cs typeface="Times New Roman" pitchFamily="18" charset="0"/>
              </a:rPr>
              <a:t>в) </a:t>
            </a:r>
            <a:r>
              <a:rPr lang="ru-RU" b="1" dirty="0">
                <a:latin typeface="Times New Roman" pitchFamily="18" charset="0"/>
                <a:cs typeface="Times New Roman" pitchFamily="18" charset="0"/>
              </a:rPr>
              <a:t>труд</a:t>
            </a:r>
            <a:r>
              <a:rPr lang="ru-RU" dirty="0">
                <a:latin typeface="Times New Roman" pitchFamily="18" charset="0"/>
                <a:cs typeface="Times New Roman" pitchFamily="18" charset="0"/>
              </a:rPr>
              <a:t> - это деятельность людей по производству товаров и услуг; умственные и физические способности людей, их навыки и опыт, которые используют для создания экономических благ.</a:t>
            </a:r>
          </a:p>
          <a:p>
            <a:pPr algn="just">
              <a:lnSpc>
                <a:spcPct val="150000"/>
              </a:lnSpc>
            </a:pPr>
            <a:r>
              <a:rPr lang="ru-RU" dirty="0">
                <a:latin typeface="Times New Roman" pitchFamily="18" charset="0"/>
                <a:cs typeface="Times New Roman" pitchFamily="18" charset="0"/>
              </a:rPr>
              <a:t>Труд в процессе производства характеризуется </a:t>
            </a:r>
            <a:r>
              <a:rPr lang="ru-RU" b="1" dirty="0">
                <a:latin typeface="Times New Roman" pitchFamily="18" charset="0"/>
                <a:cs typeface="Times New Roman" pitchFamily="18" charset="0"/>
              </a:rPr>
              <a:t>интенсивностью и производительностью</a:t>
            </a:r>
            <a:r>
              <a:rPr lang="ru-RU" dirty="0">
                <a:latin typeface="Times New Roman" pitchFamily="18" charset="0"/>
                <a:cs typeface="Times New Roman" pitchFamily="18" charset="0"/>
              </a:rPr>
              <a:t>.</a:t>
            </a:r>
          </a:p>
          <a:p>
            <a:pPr algn="just">
              <a:lnSpc>
                <a:spcPct val="150000"/>
              </a:lnSpc>
            </a:pPr>
            <a:r>
              <a:rPr lang="ru-RU" b="1" dirty="0">
                <a:latin typeface="Times New Roman" pitchFamily="18" charset="0"/>
                <a:cs typeface="Times New Roman" pitchFamily="18" charset="0"/>
              </a:rPr>
              <a:t>Интенсивность труда</a:t>
            </a:r>
            <a:r>
              <a:rPr lang="ru-RU" dirty="0">
                <a:latin typeface="Times New Roman" pitchFamily="18" charset="0"/>
                <a:cs typeface="Times New Roman" pitchFamily="18" charset="0"/>
              </a:rPr>
              <a:t> – его напряженность, измеренная степенью расходования рабочей силы в единицу времени.</a:t>
            </a:r>
          </a:p>
          <a:p>
            <a:pPr algn="just">
              <a:lnSpc>
                <a:spcPct val="150000"/>
              </a:lnSpc>
            </a:pPr>
            <a:r>
              <a:rPr lang="ru-RU" b="1" dirty="0">
                <a:latin typeface="Times New Roman" pitchFamily="18" charset="0"/>
                <a:cs typeface="Times New Roman" pitchFamily="18" charset="0"/>
              </a:rPr>
              <a:t>Производительность труда</a:t>
            </a:r>
            <a:r>
              <a:rPr lang="ru-RU" dirty="0">
                <a:latin typeface="Times New Roman" pitchFamily="18" charset="0"/>
                <a:cs typeface="Times New Roman" pitchFamily="18" charset="0"/>
              </a:rPr>
              <a:t> – его результативность, измеряемая количеством благ, произведенных в единицу времени.</a:t>
            </a:r>
          </a:p>
          <a:p>
            <a:pPr algn="just">
              <a:lnSpc>
                <a:spcPct val="150000"/>
              </a:lnSpc>
            </a:pPr>
            <a:r>
              <a:rPr lang="ru-RU" dirty="0">
                <a:latin typeface="Times New Roman" pitchFamily="18" charset="0"/>
                <a:cs typeface="Times New Roman" pitchFamily="18" charset="0"/>
              </a:rPr>
              <a:t>г) </a:t>
            </a:r>
            <a:r>
              <a:rPr lang="ru-RU" b="1" dirty="0">
                <a:latin typeface="Times New Roman" pitchFamily="18" charset="0"/>
                <a:cs typeface="Times New Roman" pitchFamily="18" charset="0"/>
              </a:rPr>
              <a:t>предпринимательские способности</a:t>
            </a:r>
            <a:r>
              <a:rPr lang="ru-RU" dirty="0">
                <a:latin typeface="Times New Roman" pitchFamily="18" charset="0"/>
                <a:cs typeface="Times New Roman" pitchFamily="18" charset="0"/>
              </a:rPr>
              <a:t>. Под которыми понимаются присущие </a:t>
            </a:r>
            <a:r>
              <a:rPr lang="ru-RU" b="1" dirty="0">
                <a:latin typeface="Times New Roman" pitchFamily="18" charset="0"/>
                <a:cs typeface="Times New Roman" pitchFamily="18" charset="0"/>
              </a:rPr>
              <a:t>некоторым людям способности:</a:t>
            </a:r>
            <a:endParaRPr lang="ru-RU" dirty="0">
              <a:latin typeface="Times New Roman" pitchFamily="18" charset="0"/>
              <a:cs typeface="Times New Roman" pitchFamily="18" charset="0"/>
            </a:endParaRPr>
          </a:p>
          <a:p>
            <a:pPr algn="just"/>
            <a:r>
              <a:rPr lang="ru-RU" dirty="0">
                <a:latin typeface="Times New Roman" pitchFamily="18" charset="0"/>
                <a:cs typeface="Times New Roman" pitchFamily="18" charset="0"/>
              </a:rPr>
              <a:t> </a:t>
            </a:r>
          </a:p>
          <a:p>
            <a:pPr algn="just"/>
            <a:r>
              <a:rPr lang="ru-RU" dirty="0">
                <a:latin typeface="Times New Roman" pitchFamily="18" charset="0"/>
                <a:cs typeface="Times New Roman" pitchFamily="18" charset="0"/>
              </a:rPr>
              <a:t> </a:t>
            </a:r>
          </a:p>
        </p:txBody>
      </p:sp>
    </p:spTree>
    <p:extLst>
      <p:ext uri="{BB962C8B-B14F-4D97-AF65-F5344CB8AC3E}">
        <p14:creationId xmlns:p14="http://schemas.microsoft.com/office/powerpoint/2010/main" val="2745962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present5.com/presentation/1/127169238_446476996.pdf-img/127169238_446476996.pdf-11.jpg"/>
          <p:cNvPicPr/>
          <p:nvPr/>
        </p:nvPicPr>
        <p:blipFill>
          <a:blip r:embed="rId2">
            <a:extLst>
              <a:ext uri="{28A0092B-C50C-407E-A947-70E740481C1C}">
                <a14:useLocalDpi xmlns:a14="http://schemas.microsoft.com/office/drawing/2010/main" val="0"/>
              </a:ext>
            </a:extLst>
          </a:blip>
          <a:srcRect/>
          <a:stretch>
            <a:fillRect/>
          </a:stretch>
        </p:blipFill>
        <p:spPr bwMode="auto">
          <a:xfrm>
            <a:off x="611560" y="509587"/>
            <a:ext cx="7920880" cy="5838825"/>
          </a:xfrm>
          <a:prstGeom prst="rect">
            <a:avLst/>
          </a:prstGeom>
          <a:noFill/>
          <a:ln>
            <a:noFill/>
          </a:ln>
        </p:spPr>
      </p:pic>
    </p:spTree>
    <p:extLst>
      <p:ext uri="{BB962C8B-B14F-4D97-AF65-F5344CB8AC3E}">
        <p14:creationId xmlns:p14="http://schemas.microsoft.com/office/powerpoint/2010/main" val="1101981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ds04.infourok.ru/uploads/ex/1047/0004cb36-04406bf6/img1.jpg"/>
          <p:cNvPicPr/>
          <p:nvPr/>
        </p:nvPicPr>
        <p:blipFill>
          <a:blip r:embed="rId2">
            <a:extLst>
              <a:ext uri="{28A0092B-C50C-407E-A947-70E740481C1C}">
                <a14:useLocalDpi xmlns:a14="http://schemas.microsoft.com/office/drawing/2010/main" val="0"/>
              </a:ext>
            </a:extLst>
          </a:blip>
          <a:srcRect/>
          <a:stretch>
            <a:fillRect/>
          </a:stretch>
        </p:blipFill>
        <p:spPr bwMode="auto">
          <a:xfrm>
            <a:off x="683568" y="95250"/>
            <a:ext cx="8136904" cy="6142062"/>
          </a:xfrm>
          <a:prstGeom prst="rect">
            <a:avLst/>
          </a:prstGeom>
          <a:noFill/>
          <a:ln>
            <a:noFill/>
          </a:ln>
        </p:spPr>
      </p:pic>
    </p:spTree>
    <p:extLst>
      <p:ext uri="{BB962C8B-B14F-4D97-AF65-F5344CB8AC3E}">
        <p14:creationId xmlns:p14="http://schemas.microsoft.com/office/powerpoint/2010/main" val="349120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cf.ppt-online.org/files1/slide/1/1u0HaswF5nVGb7Dl26zcqUfmjKYPvE9gXOdStrQCB4/slide-21.jpg"/>
          <p:cNvPicPr/>
          <p:nvPr/>
        </p:nvPicPr>
        <p:blipFill>
          <a:blip r:embed="rId2">
            <a:extLst>
              <a:ext uri="{28A0092B-C50C-407E-A947-70E740481C1C}">
                <a14:useLocalDpi xmlns:a14="http://schemas.microsoft.com/office/drawing/2010/main" val="0"/>
              </a:ext>
            </a:extLst>
          </a:blip>
          <a:srcRect/>
          <a:stretch>
            <a:fillRect/>
          </a:stretch>
        </p:blipFill>
        <p:spPr bwMode="auto">
          <a:xfrm>
            <a:off x="683568" y="523875"/>
            <a:ext cx="7992888" cy="5810250"/>
          </a:xfrm>
          <a:prstGeom prst="rect">
            <a:avLst/>
          </a:prstGeom>
          <a:noFill/>
          <a:ln>
            <a:noFill/>
          </a:ln>
        </p:spPr>
      </p:pic>
    </p:spTree>
    <p:extLst>
      <p:ext uri="{BB962C8B-B14F-4D97-AF65-F5344CB8AC3E}">
        <p14:creationId xmlns:p14="http://schemas.microsoft.com/office/powerpoint/2010/main" val="2889013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myslide.ru/documents_3/2669300ce9c08a018e29d03cd5223e7f/img22.jpg"/>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28587"/>
            <a:ext cx="7416824" cy="6600825"/>
          </a:xfrm>
          <a:prstGeom prst="rect">
            <a:avLst/>
          </a:prstGeom>
          <a:noFill/>
          <a:ln>
            <a:noFill/>
          </a:ln>
        </p:spPr>
      </p:pic>
    </p:spTree>
    <p:extLst>
      <p:ext uri="{BB962C8B-B14F-4D97-AF65-F5344CB8AC3E}">
        <p14:creationId xmlns:p14="http://schemas.microsoft.com/office/powerpoint/2010/main" val="151507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75657" y="3244334"/>
            <a:ext cx="6726280" cy="523220"/>
          </a:xfrm>
          <a:prstGeom prst="rect">
            <a:avLst/>
          </a:prstGeom>
        </p:spPr>
        <p:txBody>
          <a:bodyPr wrap="square">
            <a:spAutoFit/>
          </a:bodyPr>
          <a:lstStyle/>
          <a:p>
            <a:r>
              <a:rPr lang="ru-RU" sz="2800" b="1" dirty="0">
                <a:latin typeface="Times New Roman" pitchFamily="18" charset="0"/>
                <a:cs typeface="Times New Roman" pitchFamily="18" charset="0"/>
              </a:rPr>
              <a:t>Вопрос </a:t>
            </a:r>
            <a:r>
              <a:rPr lang="ru-RU" sz="2800" b="1" dirty="0" smtClean="0">
                <a:latin typeface="Times New Roman" pitchFamily="18" charset="0"/>
                <a:cs typeface="Times New Roman" pitchFamily="18" charset="0"/>
              </a:rPr>
              <a:t>3. </a:t>
            </a:r>
            <a:r>
              <a:rPr lang="ru-RU" sz="2800" b="1" dirty="0">
                <a:latin typeface="Times New Roman" pitchFamily="18" charset="0"/>
                <a:cs typeface="Times New Roman" pitchFamily="18" charset="0"/>
              </a:rPr>
              <a:t>Рыночное равновесие</a:t>
            </a:r>
            <a:endParaRPr lang="ru-RU" sz="2800" dirty="0">
              <a:latin typeface="Times New Roman" pitchFamily="18" charset="0"/>
              <a:cs typeface="Times New Roman" pitchFamily="18" charset="0"/>
            </a:endParaRPr>
          </a:p>
        </p:txBody>
      </p:sp>
    </p:spTree>
    <p:extLst>
      <p:ext uri="{BB962C8B-B14F-4D97-AF65-F5344CB8AC3E}">
        <p14:creationId xmlns:p14="http://schemas.microsoft.com/office/powerpoint/2010/main" val="140639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presentacii.ru/documents_2/aac7ba4008902ff1e7640c01c2a561ea/img10.jpg"/>
          <p:cNvPicPr/>
          <p:nvPr/>
        </p:nvPicPr>
        <p:blipFill>
          <a:blip r:embed="rId2">
            <a:extLst>
              <a:ext uri="{28A0092B-C50C-407E-A947-70E740481C1C}">
                <a14:useLocalDpi xmlns:a14="http://schemas.microsoft.com/office/drawing/2010/main" val="0"/>
              </a:ext>
            </a:extLst>
          </a:blip>
          <a:srcRect/>
          <a:stretch>
            <a:fillRect/>
          </a:stretch>
        </p:blipFill>
        <p:spPr bwMode="auto">
          <a:xfrm>
            <a:off x="683568" y="766762"/>
            <a:ext cx="7848872" cy="5324475"/>
          </a:xfrm>
          <a:prstGeom prst="rect">
            <a:avLst/>
          </a:prstGeom>
          <a:noFill/>
          <a:ln>
            <a:noFill/>
          </a:ln>
        </p:spPr>
      </p:pic>
    </p:spTree>
    <p:extLst>
      <p:ext uri="{BB962C8B-B14F-4D97-AF65-F5344CB8AC3E}">
        <p14:creationId xmlns:p14="http://schemas.microsoft.com/office/powerpoint/2010/main" val="1501542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cf.ppt-online.org/files/slide/f/f40tXKbqpYxNzJARTdc3ShkBEom5vL16MCrUgO/slide-26.jpg"/>
          <p:cNvPicPr/>
          <p:nvPr/>
        </p:nvPicPr>
        <p:blipFill>
          <a:blip r:embed="rId2">
            <a:extLst>
              <a:ext uri="{28A0092B-C50C-407E-A947-70E740481C1C}">
                <a14:useLocalDpi xmlns:a14="http://schemas.microsoft.com/office/drawing/2010/main" val="0"/>
              </a:ext>
            </a:extLst>
          </a:blip>
          <a:srcRect/>
          <a:stretch>
            <a:fillRect/>
          </a:stretch>
        </p:blipFill>
        <p:spPr bwMode="auto">
          <a:xfrm>
            <a:off x="899592" y="547687"/>
            <a:ext cx="7704856" cy="5762625"/>
          </a:xfrm>
          <a:prstGeom prst="rect">
            <a:avLst/>
          </a:prstGeom>
          <a:noFill/>
          <a:ln>
            <a:noFill/>
          </a:ln>
        </p:spPr>
      </p:pic>
    </p:spTree>
    <p:extLst>
      <p:ext uri="{BB962C8B-B14F-4D97-AF65-F5344CB8AC3E}">
        <p14:creationId xmlns:p14="http://schemas.microsoft.com/office/powerpoint/2010/main" val="4239700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ds05.infourok.ru/uploads/ex/0be7/000a0a7e-bb80c901/img12.jpg"/>
          <p:cNvPicPr/>
          <p:nvPr/>
        </p:nvPicPr>
        <p:blipFill>
          <a:blip r:embed="rId2">
            <a:extLst>
              <a:ext uri="{28A0092B-C50C-407E-A947-70E740481C1C}">
                <a14:useLocalDpi xmlns:a14="http://schemas.microsoft.com/office/drawing/2010/main" val="0"/>
              </a:ext>
            </a:extLst>
          </a:blip>
          <a:srcRect/>
          <a:stretch>
            <a:fillRect/>
          </a:stretch>
        </p:blipFill>
        <p:spPr bwMode="auto">
          <a:xfrm>
            <a:off x="611560" y="528637"/>
            <a:ext cx="8208912" cy="5800725"/>
          </a:xfrm>
          <a:prstGeom prst="rect">
            <a:avLst/>
          </a:prstGeom>
          <a:noFill/>
          <a:ln>
            <a:noFill/>
          </a:ln>
        </p:spPr>
      </p:pic>
    </p:spTree>
    <p:extLst>
      <p:ext uri="{BB962C8B-B14F-4D97-AF65-F5344CB8AC3E}">
        <p14:creationId xmlns:p14="http://schemas.microsoft.com/office/powerpoint/2010/main" val="3266366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cloud.prezentacii.org/18/10/80641/images/screen23.jpg"/>
          <p:cNvPicPr/>
          <p:nvPr/>
        </p:nvPicPr>
        <p:blipFill>
          <a:blip r:embed="rId2">
            <a:extLst>
              <a:ext uri="{28A0092B-C50C-407E-A947-70E740481C1C}">
                <a14:useLocalDpi xmlns:a14="http://schemas.microsoft.com/office/drawing/2010/main" val="0"/>
              </a:ext>
            </a:extLst>
          </a:blip>
          <a:srcRect/>
          <a:stretch>
            <a:fillRect/>
          </a:stretch>
        </p:blipFill>
        <p:spPr bwMode="auto">
          <a:xfrm>
            <a:off x="539552" y="495300"/>
            <a:ext cx="8208912" cy="5867400"/>
          </a:xfrm>
          <a:prstGeom prst="rect">
            <a:avLst/>
          </a:prstGeom>
          <a:noFill/>
          <a:ln>
            <a:noFill/>
          </a:ln>
        </p:spPr>
      </p:pic>
    </p:spTree>
    <p:extLst>
      <p:ext uri="{BB962C8B-B14F-4D97-AF65-F5344CB8AC3E}">
        <p14:creationId xmlns:p14="http://schemas.microsoft.com/office/powerpoint/2010/main" val="3366459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ds05.infourok.ru/uploads/ex/0682/0008a589-a12e1ba0/img28.jpg"/>
          <p:cNvPicPr/>
          <p:nvPr/>
        </p:nvPicPr>
        <p:blipFill>
          <a:blip r:embed="rId2">
            <a:extLst>
              <a:ext uri="{28A0092B-C50C-407E-A947-70E740481C1C}">
                <a14:useLocalDpi xmlns:a14="http://schemas.microsoft.com/office/drawing/2010/main" val="0"/>
              </a:ext>
            </a:extLst>
          </a:blip>
          <a:srcRect/>
          <a:stretch>
            <a:fillRect/>
          </a:stretch>
        </p:blipFill>
        <p:spPr bwMode="auto">
          <a:xfrm>
            <a:off x="899592" y="309562"/>
            <a:ext cx="7920880" cy="6238875"/>
          </a:xfrm>
          <a:prstGeom prst="rect">
            <a:avLst/>
          </a:prstGeom>
          <a:noFill/>
          <a:ln>
            <a:noFill/>
          </a:ln>
        </p:spPr>
      </p:pic>
    </p:spTree>
    <p:extLst>
      <p:ext uri="{BB962C8B-B14F-4D97-AF65-F5344CB8AC3E}">
        <p14:creationId xmlns:p14="http://schemas.microsoft.com/office/powerpoint/2010/main" val="3697400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studfile.net/html/2706/213/html_93HwS3_hfV.YZU1/img-eicmJL.png"/>
          <p:cNvPicPr/>
          <p:nvPr/>
        </p:nvPicPr>
        <p:blipFill>
          <a:blip r:embed="rId2">
            <a:extLst>
              <a:ext uri="{28A0092B-C50C-407E-A947-70E740481C1C}">
                <a14:useLocalDpi xmlns:a14="http://schemas.microsoft.com/office/drawing/2010/main" val="0"/>
              </a:ext>
            </a:extLst>
          </a:blip>
          <a:srcRect/>
          <a:stretch>
            <a:fillRect/>
          </a:stretch>
        </p:blipFill>
        <p:spPr bwMode="auto">
          <a:xfrm>
            <a:off x="683568" y="862012"/>
            <a:ext cx="7992887" cy="5133975"/>
          </a:xfrm>
          <a:prstGeom prst="rect">
            <a:avLst/>
          </a:prstGeom>
          <a:noFill/>
          <a:ln>
            <a:noFill/>
          </a:ln>
        </p:spPr>
      </p:pic>
    </p:spTree>
    <p:extLst>
      <p:ext uri="{BB962C8B-B14F-4D97-AF65-F5344CB8AC3E}">
        <p14:creationId xmlns:p14="http://schemas.microsoft.com/office/powerpoint/2010/main" val="20158968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cloud.prezentacii.org/19/06/151308/images/screen6.jpg"/>
          <p:cNvPicPr/>
          <p:nvPr/>
        </p:nvPicPr>
        <p:blipFill>
          <a:blip r:embed="rId2">
            <a:extLst>
              <a:ext uri="{28A0092B-C50C-407E-A947-70E740481C1C}">
                <a14:useLocalDpi xmlns:a14="http://schemas.microsoft.com/office/drawing/2010/main" val="0"/>
              </a:ext>
            </a:extLst>
          </a:blip>
          <a:srcRect/>
          <a:stretch>
            <a:fillRect/>
          </a:stretch>
        </p:blipFill>
        <p:spPr bwMode="auto">
          <a:xfrm>
            <a:off x="971600" y="548680"/>
            <a:ext cx="7704856" cy="5976664"/>
          </a:xfrm>
          <a:prstGeom prst="rect">
            <a:avLst/>
          </a:prstGeom>
          <a:noFill/>
          <a:ln>
            <a:noFill/>
          </a:ln>
        </p:spPr>
      </p:pic>
    </p:spTree>
    <p:extLst>
      <p:ext uri="{BB962C8B-B14F-4D97-AF65-F5344CB8AC3E}">
        <p14:creationId xmlns:p14="http://schemas.microsoft.com/office/powerpoint/2010/main" val="3234782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Установление фиксированной цены"/>
          <p:cNvPicPr/>
          <p:nvPr/>
        </p:nvPicPr>
        <p:blipFill>
          <a:blip r:embed="rId2">
            <a:extLst>
              <a:ext uri="{28A0092B-C50C-407E-A947-70E740481C1C}">
                <a14:useLocalDpi xmlns:a14="http://schemas.microsoft.com/office/drawing/2010/main" val="0"/>
              </a:ext>
            </a:extLst>
          </a:blip>
          <a:srcRect/>
          <a:stretch>
            <a:fillRect/>
          </a:stretch>
        </p:blipFill>
        <p:spPr bwMode="auto">
          <a:xfrm>
            <a:off x="971600" y="938213"/>
            <a:ext cx="7632848" cy="4074964"/>
          </a:xfrm>
          <a:prstGeom prst="rect">
            <a:avLst/>
          </a:prstGeom>
          <a:noFill/>
          <a:ln>
            <a:noFill/>
          </a:ln>
        </p:spPr>
      </p:pic>
      <p:sp>
        <p:nvSpPr>
          <p:cNvPr id="3" name="Прямоугольник 2"/>
          <p:cNvSpPr/>
          <p:nvPr/>
        </p:nvSpPr>
        <p:spPr>
          <a:xfrm>
            <a:off x="1187624" y="5013176"/>
            <a:ext cx="6048672" cy="646331"/>
          </a:xfrm>
          <a:prstGeom prst="rect">
            <a:avLst/>
          </a:prstGeom>
        </p:spPr>
        <p:txBody>
          <a:bodyPr wrap="square">
            <a:spAutoFit/>
          </a:bodyPr>
          <a:lstStyle/>
          <a:p>
            <a:pPr algn="just"/>
            <a:r>
              <a:rPr lang="ru-RU" b="1" dirty="0">
                <a:latin typeface="Times New Roman" pitchFamily="18" charset="0"/>
                <a:cs typeface="Times New Roman" pitchFamily="18" charset="0"/>
              </a:rPr>
              <a:t>Рис. 1. </a:t>
            </a:r>
            <a:r>
              <a:rPr lang="ru-RU" dirty="0">
                <a:latin typeface="Times New Roman" pitchFamily="18" charset="0"/>
                <a:cs typeface="Times New Roman" pitchFamily="18" charset="0"/>
              </a:rPr>
              <a:t>Установление фиксированной цены</a:t>
            </a:r>
          </a:p>
          <a:p>
            <a:pPr algn="just"/>
            <a:r>
              <a:rPr lang="en-US" dirty="0">
                <a:latin typeface="Times New Roman" pitchFamily="18" charset="0"/>
                <a:cs typeface="Times New Roman" pitchFamily="18" charset="0"/>
              </a:rPr>
              <a:t> </a:t>
            </a:r>
            <a:endParaRPr lang="ru-RU" dirty="0">
              <a:latin typeface="Times New Roman" pitchFamily="18" charset="0"/>
              <a:cs typeface="Times New Roman" pitchFamily="18" charset="0"/>
            </a:endParaRPr>
          </a:p>
        </p:txBody>
      </p:sp>
    </p:spTree>
    <p:extLst>
      <p:ext uri="{BB962C8B-B14F-4D97-AF65-F5344CB8AC3E}">
        <p14:creationId xmlns:p14="http://schemas.microsoft.com/office/powerpoint/2010/main" val="2348869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Распределение налогового бремени"/>
          <p:cNvPicPr/>
          <p:nvPr/>
        </p:nvPicPr>
        <p:blipFill>
          <a:blip r:embed="rId2">
            <a:extLst>
              <a:ext uri="{28A0092B-C50C-407E-A947-70E740481C1C}">
                <a14:useLocalDpi xmlns:a14="http://schemas.microsoft.com/office/drawing/2010/main" val="0"/>
              </a:ext>
            </a:extLst>
          </a:blip>
          <a:srcRect/>
          <a:stretch>
            <a:fillRect/>
          </a:stretch>
        </p:blipFill>
        <p:spPr bwMode="auto">
          <a:xfrm>
            <a:off x="539552" y="762000"/>
            <a:ext cx="8208911" cy="3819128"/>
          </a:xfrm>
          <a:prstGeom prst="rect">
            <a:avLst/>
          </a:prstGeom>
          <a:noFill/>
          <a:ln>
            <a:noFill/>
          </a:ln>
        </p:spPr>
      </p:pic>
      <p:sp>
        <p:nvSpPr>
          <p:cNvPr id="3" name="Прямоугольник 2"/>
          <p:cNvSpPr/>
          <p:nvPr/>
        </p:nvSpPr>
        <p:spPr>
          <a:xfrm>
            <a:off x="899593" y="4581127"/>
            <a:ext cx="6408712" cy="369332"/>
          </a:xfrm>
          <a:prstGeom prst="rect">
            <a:avLst/>
          </a:prstGeom>
        </p:spPr>
        <p:txBody>
          <a:bodyPr wrap="square">
            <a:spAutoFit/>
          </a:bodyPr>
          <a:lstStyle/>
          <a:p>
            <a:pPr algn="just"/>
            <a:r>
              <a:rPr lang="ru-RU" b="1" dirty="0">
                <a:latin typeface="Times New Roman" pitchFamily="18" charset="0"/>
                <a:cs typeface="Times New Roman" pitchFamily="18" charset="0"/>
              </a:rPr>
              <a:t>Рис. 2. </a:t>
            </a:r>
            <a:r>
              <a:rPr lang="ru-RU" dirty="0">
                <a:latin typeface="Times New Roman" pitchFamily="18" charset="0"/>
                <a:cs typeface="Times New Roman" pitchFamily="18" charset="0"/>
              </a:rPr>
              <a:t>Распределение налогового бремени</a:t>
            </a:r>
          </a:p>
        </p:txBody>
      </p:sp>
    </p:spTree>
    <p:extLst>
      <p:ext uri="{BB962C8B-B14F-4D97-AF65-F5344CB8AC3E}">
        <p14:creationId xmlns:p14="http://schemas.microsoft.com/office/powerpoint/2010/main" val="2568271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Последствия введения субсидии"/>
          <p:cNvPicPr/>
          <p:nvPr/>
        </p:nvPicPr>
        <p:blipFill>
          <a:blip r:embed="rId2">
            <a:extLst>
              <a:ext uri="{28A0092B-C50C-407E-A947-70E740481C1C}">
                <a14:useLocalDpi xmlns:a14="http://schemas.microsoft.com/office/drawing/2010/main" val="0"/>
              </a:ext>
            </a:extLst>
          </a:blip>
          <a:srcRect/>
          <a:stretch>
            <a:fillRect/>
          </a:stretch>
        </p:blipFill>
        <p:spPr bwMode="auto">
          <a:xfrm>
            <a:off x="827584" y="557213"/>
            <a:ext cx="7632848" cy="3735884"/>
          </a:xfrm>
          <a:prstGeom prst="rect">
            <a:avLst/>
          </a:prstGeom>
          <a:noFill/>
          <a:ln>
            <a:noFill/>
          </a:ln>
        </p:spPr>
      </p:pic>
      <p:sp>
        <p:nvSpPr>
          <p:cNvPr id="3" name="Прямоугольник 2"/>
          <p:cNvSpPr/>
          <p:nvPr/>
        </p:nvSpPr>
        <p:spPr>
          <a:xfrm rot="10800000" flipV="1">
            <a:off x="1115616" y="4651394"/>
            <a:ext cx="6048672" cy="646331"/>
          </a:xfrm>
          <a:prstGeom prst="rect">
            <a:avLst/>
          </a:prstGeom>
        </p:spPr>
        <p:txBody>
          <a:bodyPr wrap="square">
            <a:spAutoFit/>
          </a:bodyPr>
          <a:lstStyle/>
          <a:p>
            <a:pPr algn="just"/>
            <a:r>
              <a:rPr lang="ru-RU" b="1" dirty="0">
                <a:latin typeface="Times New Roman" pitchFamily="18" charset="0"/>
                <a:cs typeface="Times New Roman" pitchFamily="18" charset="0"/>
              </a:rPr>
              <a:t> Рис. 3. </a:t>
            </a:r>
            <a:r>
              <a:rPr lang="ru-RU" dirty="0">
                <a:latin typeface="Times New Roman" pitchFamily="18" charset="0"/>
                <a:cs typeface="Times New Roman" pitchFamily="18" charset="0"/>
              </a:rPr>
              <a:t>Последствия введения субсидии</a:t>
            </a:r>
          </a:p>
          <a:p>
            <a:pPr algn="just"/>
            <a:r>
              <a:rPr lang="en-US" dirty="0">
                <a:latin typeface="Times New Roman" pitchFamily="18" charset="0"/>
                <a:cs typeface="Times New Roman" pitchFamily="18" charset="0"/>
              </a:rPr>
              <a:t> </a:t>
            </a:r>
            <a:endParaRPr lang="ru-RU" dirty="0">
              <a:latin typeface="Times New Roman" pitchFamily="18" charset="0"/>
              <a:cs typeface="Times New Roman" pitchFamily="18" charset="0"/>
            </a:endParaRPr>
          </a:p>
        </p:txBody>
      </p:sp>
    </p:spTree>
    <p:extLst>
      <p:ext uri="{BB962C8B-B14F-4D97-AF65-F5344CB8AC3E}">
        <p14:creationId xmlns:p14="http://schemas.microsoft.com/office/powerpoint/2010/main" val="2305902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900igr.net/up/datas/75277/035.jpg"/>
          <p:cNvPicPr/>
          <p:nvPr/>
        </p:nvPicPr>
        <p:blipFill>
          <a:blip r:embed="rId2">
            <a:extLst>
              <a:ext uri="{28A0092B-C50C-407E-A947-70E740481C1C}">
                <a14:useLocalDpi xmlns:a14="http://schemas.microsoft.com/office/drawing/2010/main" val="0"/>
              </a:ext>
            </a:extLst>
          </a:blip>
          <a:srcRect/>
          <a:stretch>
            <a:fillRect/>
          </a:stretch>
        </p:blipFill>
        <p:spPr bwMode="auto">
          <a:xfrm>
            <a:off x="755576" y="692696"/>
            <a:ext cx="7632847" cy="4963884"/>
          </a:xfrm>
          <a:prstGeom prst="rect">
            <a:avLst/>
          </a:prstGeom>
          <a:noFill/>
          <a:ln>
            <a:noFill/>
          </a:ln>
        </p:spPr>
      </p:pic>
    </p:spTree>
    <p:extLst>
      <p:ext uri="{BB962C8B-B14F-4D97-AF65-F5344CB8AC3E}">
        <p14:creationId xmlns:p14="http://schemas.microsoft.com/office/powerpoint/2010/main" val="14595828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cloud.prezentacii.org/18/11/106822/images/screen184.jpg"/>
          <p:cNvPicPr/>
          <p:nvPr/>
        </p:nvPicPr>
        <p:blipFill>
          <a:blip r:embed="rId2">
            <a:extLst>
              <a:ext uri="{28A0092B-C50C-407E-A947-70E740481C1C}">
                <a14:useLocalDpi xmlns:a14="http://schemas.microsoft.com/office/drawing/2010/main" val="0"/>
              </a:ext>
            </a:extLst>
          </a:blip>
          <a:srcRect/>
          <a:stretch>
            <a:fillRect/>
          </a:stretch>
        </p:blipFill>
        <p:spPr bwMode="auto">
          <a:xfrm>
            <a:off x="755576" y="180975"/>
            <a:ext cx="7992888" cy="6496050"/>
          </a:xfrm>
          <a:prstGeom prst="rect">
            <a:avLst/>
          </a:prstGeom>
          <a:noFill/>
          <a:ln>
            <a:noFill/>
          </a:ln>
        </p:spPr>
      </p:pic>
    </p:spTree>
    <p:extLst>
      <p:ext uri="{BB962C8B-B14F-4D97-AF65-F5344CB8AC3E}">
        <p14:creationId xmlns:p14="http://schemas.microsoft.com/office/powerpoint/2010/main" val="1436833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ds03.infourok.ru/uploads/ex/134d/0004a72c-03552915/img1.jpg"/>
          <p:cNvPicPr/>
          <p:nvPr/>
        </p:nvPicPr>
        <p:blipFill>
          <a:blip r:embed="rId2">
            <a:extLst>
              <a:ext uri="{28A0092B-C50C-407E-A947-70E740481C1C}">
                <a14:useLocalDpi xmlns:a14="http://schemas.microsoft.com/office/drawing/2010/main" val="0"/>
              </a:ext>
            </a:extLst>
          </a:blip>
          <a:srcRect/>
          <a:stretch>
            <a:fillRect/>
          </a:stretch>
        </p:blipFill>
        <p:spPr bwMode="auto">
          <a:xfrm>
            <a:off x="467544" y="342900"/>
            <a:ext cx="8136904" cy="6172200"/>
          </a:xfrm>
          <a:prstGeom prst="rect">
            <a:avLst/>
          </a:prstGeom>
          <a:noFill/>
          <a:ln>
            <a:noFill/>
          </a:ln>
        </p:spPr>
      </p:pic>
    </p:spTree>
    <p:extLst>
      <p:ext uri="{BB962C8B-B14F-4D97-AF65-F5344CB8AC3E}">
        <p14:creationId xmlns:p14="http://schemas.microsoft.com/office/powerpoint/2010/main" val="39220627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present5.com/presentation/147154607_172071190/image-34.jpg"/>
          <p:cNvPicPr/>
          <p:nvPr/>
        </p:nvPicPr>
        <p:blipFill>
          <a:blip r:embed="rId2">
            <a:extLst>
              <a:ext uri="{28A0092B-C50C-407E-A947-70E740481C1C}">
                <a14:useLocalDpi xmlns:a14="http://schemas.microsoft.com/office/drawing/2010/main" val="0"/>
              </a:ext>
            </a:extLst>
          </a:blip>
          <a:srcRect/>
          <a:stretch>
            <a:fillRect/>
          </a:stretch>
        </p:blipFill>
        <p:spPr bwMode="auto">
          <a:xfrm>
            <a:off x="683568" y="214312"/>
            <a:ext cx="8064896" cy="6429375"/>
          </a:xfrm>
          <a:prstGeom prst="rect">
            <a:avLst/>
          </a:prstGeom>
          <a:noFill/>
          <a:ln>
            <a:noFill/>
          </a:ln>
        </p:spPr>
      </p:pic>
    </p:spTree>
    <p:extLst>
      <p:ext uri="{BB962C8B-B14F-4D97-AF65-F5344CB8AC3E}">
        <p14:creationId xmlns:p14="http://schemas.microsoft.com/office/powerpoint/2010/main" val="14526512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cf.ppt-online.org/files1/slide/b/b6htLrD1qCTdF4wIlak2UxMHW7No3VRvJenZAp08GB/slide-9.jpg"/>
          <p:cNvPicPr/>
          <p:nvPr/>
        </p:nvPicPr>
        <p:blipFill>
          <a:blip r:embed="rId2">
            <a:extLst>
              <a:ext uri="{28A0092B-C50C-407E-A947-70E740481C1C}">
                <a14:useLocalDpi xmlns:a14="http://schemas.microsoft.com/office/drawing/2010/main" val="0"/>
              </a:ext>
            </a:extLst>
          </a:blip>
          <a:srcRect/>
          <a:stretch>
            <a:fillRect/>
          </a:stretch>
        </p:blipFill>
        <p:spPr bwMode="auto">
          <a:xfrm>
            <a:off x="755576" y="547687"/>
            <a:ext cx="7920880" cy="5762625"/>
          </a:xfrm>
          <a:prstGeom prst="rect">
            <a:avLst/>
          </a:prstGeom>
          <a:noFill/>
          <a:ln>
            <a:noFill/>
          </a:ln>
        </p:spPr>
      </p:pic>
    </p:spTree>
    <p:extLst>
      <p:ext uri="{BB962C8B-B14F-4D97-AF65-F5344CB8AC3E}">
        <p14:creationId xmlns:p14="http://schemas.microsoft.com/office/powerpoint/2010/main" val="408952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cloud.prezentacii.org/19/06/151308/images/screen21.jpg"/>
          <p:cNvPicPr/>
          <p:nvPr/>
        </p:nvPicPr>
        <p:blipFill>
          <a:blip r:embed="rId2">
            <a:extLst>
              <a:ext uri="{28A0092B-C50C-407E-A947-70E740481C1C}">
                <a14:useLocalDpi xmlns:a14="http://schemas.microsoft.com/office/drawing/2010/main" val="0"/>
              </a:ext>
            </a:extLst>
          </a:blip>
          <a:srcRect/>
          <a:stretch>
            <a:fillRect/>
          </a:stretch>
        </p:blipFill>
        <p:spPr bwMode="auto">
          <a:xfrm>
            <a:off x="539552" y="638175"/>
            <a:ext cx="8280920" cy="5581650"/>
          </a:xfrm>
          <a:prstGeom prst="rect">
            <a:avLst/>
          </a:prstGeom>
          <a:noFill/>
          <a:ln>
            <a:noFill/>
          </a:ln>
        </p:spPr>
      </p:pic>
    </p:spTree>
    <p:extLst>
      <p:ext uri="{BB962C8B-B14F-4D97-AF65-F5344CB8AC3E}">
        <p14:creationId xmlns:p14="http://schemas.microsoft.com/office/powerpoint/2010/main" val="4051647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02878" y="2132856"/>
            <a:ext cx="6367833" cy="523220"/>
          </a:xfrm>
          <a:prstGeom prst="rect">
            <a:avLst/>
          </a:prstGeom>
        </p:spPr>
        <p:txBody>
          <a:bodyPr wrap="none">
            <a:spAutoFit/>
          </a:bodyPr>
          <a:lstStyle/>
          <a:p>
            <a:pPr algn="just"/>
            <a:r>
              <a:rPr lang="ru-RU" sz="2800" b="1" dirty="0">
                <a:latin typeface="Times New Roman" pitchFamily="18" charset="0"/>
                <a:cs typeface="Times New Roman" pitchFamily="18" charset="0"/>
              </a:rPr>
              <a:t>Вопрос </a:t>
            </a:r>
            <a:r>
              <a:rPr lang="ru-RU" sz="2800" b="1" dirty="0" smtClean="0">
                <a:latin typeface="Times New Roman" pitchFamily="18" charset="0"/>
                <a:cs typeface="Times New Roman" pitchFamily="18" charset="0"/>
              </a:rPr>
              <a:t>1. Закон спроса </a:t>
            </a:r>
            <a:r>
              <a:rPr lang="ru-RU" sz="2800" b="1" dirty="0">
                <a:latin typeface="Times New Roman" pitchFamily="18" charset="0"/>
                <a:cs typeface="Times New Roman" pitchFamily="18" charset="0"/>
              </a:rPr>
              <a:t>и его факторы</a:t>
            </a:r>
            <a:endParaRPr lang="ru-RU" sz="2800" dirty="0">
              <a:latin typeface="Times New Roman" pitchFamily="18" charset="0"/>
              <a:cs typeface="Times New Roman" pitchFamily="18" charset="0"/>
            </a:endParaRPr>
          </a:p>
        </p:txBody>
      </p:sp>
    </p:spTree>
    <p:extLst>
      <p:ext uri="{BB962C8B-B14F-4D97-AF65-F5344CB8AC3E}">
        <p14:creationId xmlns:p14="http://schemas.microsoft.com/office/powerpoint/2010/main" val="1172538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present5.com/presentforday2/20170203/spros,_predloghenie,_elastichnosty,_rynochnoe_ravnovesie_images/spros,_predloghenie,_elastichnosty,_rynochnoe_ravnovesie_8.jpg"/>
          <p:cNvPicPr/>
          <p:nvPr/>
        </p:nvPicPr>
        <p:blipFill>
          <a:blip r:embed="rId2">
            <a:extLst>
              <a:ext uri="{28A0092B-C50C-407E-A947-70E740481C1C}">
                <a14:useLocalDpi xmlns:a14="http://schemas.microsoft.com/office/drawing/2010/main" val="0"/>
              </a:ext>
            </a:extLst>
          </a:blip>
          <a:srcRect/>
          <a:stretch>
            <a:fillRect/>
          </a:stretch>
        </p:blipFill>
        <p:spPr bwMode="auto">
          <a:xfrm>
            <a:off x="899592" y="260648"/>
            <a:ext cx="7776863" cy="3096344"/>
          </a:xfrm>
          <a:prstGeom prst="rect">
            <a:avLst/>
          </a:prstGeom>
          <a:noFill/>
          <a:ln>
            <a:noFill/>
          </a:ln>
        </p:spPr>
      </p:pic>
      <p:pic>
        <p:nvPicPr>
          <p:cNvPr id="3" name="Рисунок 2" descr="https://present5.com/presentation/365572468_445070322/image-4.jpg"/>
          <p:cNvPicPr/>
          <p:nvPr/>
        </p:nvPicPr>
        <p:blipFill>
          <a:blip r:embed="rId3">
            <a:extLst>
              <a:ext uri="{28A0092B-C50C-407E-A947-70E740481C1C}">
                <a14:useLocalDpi xmlns:a14="http://schemas.microsoft.com/office/drawing/2010/main" val="0"/>
              </a:ext>
            </a:extLst>
          </a:blip>
          <a:srcRect/>
          <a:stretch>
            <a:fillRect/>
          </a:stretch>
        </p:blipFill>
        <p:spPr bwMode="auto">
          <a:xfrm>
            <a:off x="899593" y="3140968"/>
            <a:ext cx="7776862" cy="3312368"/>
          </a:xfrm>
          <a:prstGeom prst="rect">
            <a:avLst/>
          </a:prstGeom>
          <a:noFill/>
          <a:ln>
            <a:noFill/>
          </a:ln>
        </p:spPr>
      </p:pic>
    </p:spTree>
    <p:extLst>
      <p:ext uri="{BB962C8B-B14F-4D97-AF65-F5344CB8AC3E}">
        <p14:creationId xmlns:p14="http://schemas.microsoft.com/office/powerpoint/2010/main" val="2718583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fs00.infourok.ru/images/doc/143/165987/img158.jpg"/>
          <p:cNvPicPr/>
          <p:nvPr/>
        </p:nvPicPr>
        <p:blipFill>
          <a:blip r:embed="rId2">
            <a:extLst>
              <a:ext uri="{28A0092B-C50C-407E-A947-70E740481C1C}">
                <a14:useLocalDpi xmlns:a14="http://schemas.microsoft.com/office/drawing/2010/main" val="0"/>
              </a:ext>
            </a:extLst>
          </a:blip>
          <a:srcRect/>
          <a:stretch>
            <a:fillRect/>
          </a:stretch>
        </p:blipFill>
        <p:spPr bwMode="auto">
          <a:xfrm>
            <a:off x="323528" y="195262"/>
            <a:ext cx="8496944" cy="6467475"/>
          </a:xfrm>
          <a:prstGeom prst="rect">
            <a:avLst/>
          </a:prstGeom>
          <a:noFill/>
          <a:ln>
            <a:noFill/>
          </a:ln>
        </p:spPr>
      </p:pic>
    </p:spTree>
    <p:extLst>
      <p:ext uri="{BB962C8B-B14F-4D97-AF65-F5344CB8AC3E}">
        <p14:creationId xmlns:p14="http://schemas.microsoft.com/office/powerpoint/2010/main" val="2114048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lit.na5bal.ru/pars_docs/refs/27/26974/26974_html_313b23c9.jpg"/>
          <p:cNvPicPr/>
          <p:nvPr/>
        </p:nvPicPr>
        <p:blipFill>
          <a:blip r:embed="rId2">
            <a:extLst>
              <a:ext uri="{28A0092B-C50C-407E-A947-70E740481C1C}">
                <a14:useLocalDpi xmlns:a14="http://schemas.microsoft.com/office/drawing/2010/main" val="0"/>
              </a:ext>
            </a:extLst>
          </a:blip>
          <a:srcRect/>
          <a:stretch>
            <a:fillRect/>
          </a:stretch>
        </p:blipFill>
        <p:spPr bwMode="auto">
          <a:xfrm>
            <a:off x="755576" y="332656"/>
            <a:ext cx="7992888" cy="5982419"/>
          </a:xfrm>
          <a:prstGeom prst="rect">
            <a:avLst/>
          </a:prstGeom>
          <a:noFill/>
          <a:ln>
            <a:noFill/>
          </a:ln>
        </p:spPr>
      </p:pic>
    </p:spTree>
    <p:extLst>
      <p:ext uri="{BB962C8B-B14F-4D97-AF65-F5344CB8AC3E}">
        <p14:creationId xmlns:p14="http://schemas.microsoft.com/office/powerpoint/2010/main" val="36876171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39552" y="2967335"/>
            <a:ext cx="8136904" cy="830997"/>
          </a:xfrm>
          <a:prstGeom prst="rect">
            <a:avLst/>
          </a:prstGeom>
        </p:spPr>
        <p:txBody>
          <a:bodyPr wrap="square">
            <a:spAutoFit/>
          </a:bodyPr>
          <a:lstStyle/>
          <a:p>
            <a:pPr algn="just"/>
            <a:r>
              <a:rPr lang="ru-RU" b="1" dirty="0"/>
              <a:t> </a:t>
            </a:r>
            <a:r>
              <a:rPr lang="ru-RU" sz="2800" b="1" dirty="0">
                <a:latin typeface="Times New Roman" pitchFamily="18" charset="0"/>
                <a:cs typeface="Times New Roman" pitchFamily="18" charset="0"/>
              </a:rPr>
              <a:t>Вопрос </a:t>
            </a:r>
            <a:r>
              <a:rPr lang="ru-RU" sz="2800" b="1" dirty="0" smtClean="0">
                <a:latin typeface="Times New Roman" pitchFamily="18" charset="0"/>
                <a:cs typeface="Times New Roman" pitchFamily="18" charset="0"/>
              </a:rPr>
              <a:t>4. </a:t>
            </a:r>
            <a:r>
              <a:rPr lang="ru-RU" sz="2800" b="1" dirty="0">
                <a:latin typeface="Times New Roman" pitchFamily="18" charset="0"/>
                <a:cs typeface="Times New Roman" pitchFamily="18" charset="0"/>
              </a:rPr>
              <a:t>Эластичность спроса и предложения</a:t>
            </a:r>
          </a:p>
          <a:p>
            <a:r>
              <a:rPr lang="ru-RU" sz="2000" dirty="0">
                <a:latin typeface="Times New Roman" pitchFamily="18" charset="0"/>
                <a:cs typeface="Times New Roman" pitchFamily="18" charset="0"/>
              </a:rPr>
              <a:t> </a:t>
            </a:r>
          </a:p>
        </p:txBody>
      </p:sp>
    </p:spTree>
    <p:extLst>
      <p:ext uri="{BB962C8B-B14F-4D97-AF65-F5344CB8AC3E}">
        <p14:creationId xmlns:p14="http://schemas.microsoft.com/office/powerpoint/2010/main" val="16666586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11560" y="2413338"/>
            <a:ext cx="8136904" cy="3076291"/>
          </a:xfrm>
          <a:prstGeom prst="rect">
            <a:avLst/>
          </a:prstGeom>
        </p:spPr>
        <p:txBody>
          <a:bodyPr wrap="square">
            <a:spAutoFit/>
          </a:bodyPr>
          <a:lstStyle/>
          <a:p>
            <a:pPr algn="just">
              <a:lnSpc>
                <a:spcPct val="200000"/>
              </a:lnSpc>
            </a:pPr>
            <a:r>
              <a:rPr lang="ru-RU" b="1" dirty="0"/>
              <a:t> </a:t>
            </a:r>
            <a:r>
              <a:rPr lang="ru-RU" sz="2000" b="1" dirty="0">
                <a:latin typeface="Times New Roman" pitchFamily="18" charset="0"/>
                <a:cs typeface="Times New Roman" pitchFamily="18" charset="0"/>
              </a:rPr>
              <a:t>Общее понятие эластичности</a:t>
            </a:r>
          </a:p>
          <a:p>
            <a:pPr algn="just">
              <a:lnSpc>
                <a:spcPct val="200000"/>
              </a:lnSpc>
            </a:pPr>
            <a:r>
              <a:rPr lang="ru-RU" sz="2000" dirty="0">
                <a:latin typeface="Times New Roman" pitchFamily="18" charset="0"/>
                <a:cs typeface="Times New Roman" pitchFamily="18" charset="0"/>
              </a:rPr>
              <a:t>Для характеристики степени влияния изменения цены на поведение покупателей и продавцов в экономике используется понятие эластичность, которую можно определить как степень реакции одной величины на изменение другой.</a:t>
            </a:r>
          </a:p>
        </p:txBody>
      </p:sp>
    </p:spTree>
    <p:extLst>
      <p:ext uri="{BB962C8B-B14F-4D97-AF65-F5344CB8AC3E}">
        <p14:creationId xmlns:p14="http://schemas.microsoft.com/office/powerpoint/2010/main" val="12972060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99592" y="2209219"/>
            <a:ext cx="7920880" cy="3785652"/>
          </a:xfrm>
          <a:prstGeom prst="rect">
            <a:avLst/>
          </a:prstGeom>
        </p:spPr>
        <p:txBody>
          <a:bodyPr wrap="square">
            <a:spAutoFit/>
          </a:bodyPr>
          <a:lstStyle/>
          <a:p>
            <a:pPr algn="just">
              <a:lnSpc>
                <a:spcPct val="200000"/>
              </a:lnSpc>
            </a:pPr>
            <a:r>
              <a:rPr lang="ru-RU" b="1" dirty="0"/>
              <a:t> </a:t>
            </a:r>
            <a:r>
              <a:rPr lang="ru-RU" sz="2000" b="1" dirty="0">
                <a:latin typeface="Times New Roman" pitchFamily="18" charset="0"/>
                <a:cs typeface="Times New Roman" pitchFamily="18" charset="0"/>
              </a:rPr>
              <a:t>Коэффициент эластичности</a:t>
            </a:r>
          </a:p>
          <a:p>
            <a:pPr algn="just">
              <a:lnSpc>
                <a:spcPct val="200000"/>
              </a:lnSpc>
            </a:pPr>
            <a:r>
              <a:rPr lang="ru-RU" sz="2000" dirty="0">
                <a:latin typeface="Times New Roman" pitchFamily="18" charset="0"/>
                <a:cs typeface="Times New Roman" pitchFamily="18" charset="0"/>
              </a:rPr>
              <a:t>Оценка эластичности в процентном исчислении позволяет избежать подобной путаницы и построить единый показатель для всех случаев. Такой показатель называют коэффициентом эластичности. Его можно определить как отношение процентного изменения одной величины к процентному изменению другой.</a:t>
            </a:r>
          </a:p>
        </p:txBody>
      </p:sp>
    </p:spTree>
    <p:extLst>
      <p:ext uri="{BB962C8B-B14F-4D97-AF65-F5344CB8AC3E}">
        <p14:creationId xmlns:p14="http://schemas.microsoft.com/office/powerpoint/2010/main" val="14344186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11560" y="1305342"/>
            <a:ext cx="7992888" cy="5115311"/>
          </a:xfrm>
          <a:prstGeom prst="rect">
            <a:avLst/>
          </a:prstGeom>
        </p:spPr>
        <p:txBody>
          <a:bodyPr wrap="square">
            <a:spAutoFit/>
          </a:bodyPr>
          <a:lstStyle/>
          <a:p>
            <a:pPr algn="just">
              <a:lnSpc>
                <a:spcPct val="150000"/>
              </a:lnSpc>
            </a:pPr>
            <a:r>
              <a:rPr lang="ru-RU" sz="2000" b="1" dirty="0">
                <a:latin typeface="Times New Roman" pitchFamily="18" charset="0"/>
                <a:cs typeface="Times New Roman" pitchFamily="18" charset="0"/>
              </a:rPr>
              <a:t>Эластичность спроса по цене</a:t>
            </a:r>
          </a:p>
          <a:p>
            <a:pPr algn="just">
              <a:lnSpc>
                <a:spcPct val="150000"/>
              </a:lnSpc>
            </a:pPr>
            <a:r>
              <a:rPr lang="ru-RU" sz="2000" dirty="0">
                <a:latin typeface="Times New Roman" pitchFamily="18" charset="0"/>
                <a:cs typeface="Times New Roman" pitchFamily="18" charset="0"/>
              </a:rPr>
              <a:t>Зависимость изменения спроса на товар от изменения его цены называется эластичностью спроса по цене, или ценовой эластичностью. Принято различать три варианта ценовой эластичности спроса.</a:t>
            </a:r>
          </a:p>
          <a:p>
            <a:pPr lvl="0" algn="just">
              <a:lnSpc>
                <a:spcPct val="150000"/>
              </a:lnSpc>
            </a:pPr>
            <a:r>
              <a:rPr lang="ru-RU" sz="2000" dirty="0">
                <a:latin typeface="Times New Roman" pitchFamily="18" charset="0"/>
                <a:cs typeface="Times New Roman" pitchFamily="18" charset="0"/>
              </a:rPr>
              <a:t>эластичный спрос, когда при незначительных понижениях цены объем продаж значительно возрастает.</a:t>
            </a:r>
          </a:p>
          <a:p>
            <a:pPr lvl="0" algn="just">
              <a:lnSpc>
                <a:spcPct val="150000"/>
              </a:lnSpc>
            </a:pPr>
            <a:r>
              <a:rPr lang="ru-RU" sz="2000" dirty="0">
                <a:latin typeface="Times New Roman" pitchFamily="18" charset="0"/>
                <a:cs typeface="Times New Roman" pitchFamily="18" charset="0"/>
              </a:rPr>
              <a:t>единичная эластичность спроса, когда изменение цены, выраженное в процентах, равно проценту изменения объема продаж.</a:t>
            </a:r>
          </a:p>
          <a:p>
            <a:pPr lvl="0" algn="just">
              <a:lnSpc>
                <a:spcPct val="150000"/>
              </a:lnSpc>
            </a:pPr>
            <a:r>
              <a:rPr lang="ru-RU" sz="2000" dirty="0">
                <a:latin typeface="Times New Roman" pitchFamily="18" charset="0"/>
                <a:cs typeface="Times New Roman" pitchFamily="18" charset="0"/>
              </a:rPr>
              <a:t>неэластичный спрос, если вслед за изменением цены не происходит существенного изменения продаж.</a:t>
            </a:r>
          </a:p>
        </p:txBody>
      </p:sp>
    </p:spTree>
    <p:extLst>
      <p:ext uri="{BB962C8B-B14F-4D97-AF65-F5344CB8AC3E}">
        <p14:creationId xmlns:p14="http://schemas.microsoft.com/office/powerpoint/2010/main" val="40086956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Графическая интерпретация спроса с различной эластичностью"/>
          <p:cNvPicPr/>
          <p:nvPr/>
        </p:nvPicPr>
        <p:blipFill>
          <a:blip r:embed="rId2">
            <a:extLst>
              <a:ext uri="{28A0092B-C50C-407E-A947-70E740481C1C}">
                <a14:useLocalDpi xmlns:a14="http://schemas.microsoft.com/office/drawing/2010/main" val="0"/>
              </a:ext>
            </a:extLst>
          </a:blip>
          <a:srcRect/>
          <a:stretch>
            <a:fillRect/>
          </a:stretch>
        </p:blipFill>
        <p:spPr bwMode="auto">
          <a:xfrm>
            <a:off x="539552" y="476673"/>
            <a:ext cx="7992888" cy="3816423"/>
          </a:xfrm>
          <a:prstGeom prst="rect">
            <a:avLst/>
          </a:prstGeom>
          <a:noFill/>
          <a:ln>
            <a:noFill/>
          </a:ln>
        </p:spPr>
      </p:pic>
      <p:sp>
        <p:nvSpPr>
          <p:cNvPr id="3" name="Прямоугольник 2"/>
          <p:cNvSpPr/>
          <p:nvPr/>
        </p:nvSpPr>
        <p:spPr>
          <a:xfrm>
            <a:off x="827584" y="4725144"/>
            <a:ext cx="7848872" cy="646331"/>
          </a:xfrm>
          <a:prstGeom prst="rect">
            <a:avLst/>
          </a:prstGeom>
        </p:spPr>
        <p:txBody>
          <a:bodyPr wrap="square">
            <a:spAutoFit/>
          </a:bodyPr>
          <a:lstStyle/>
          <a:p>
            <a:pPr algn="just"/>
            <a:r>
              <a:rPr lang="ru-RU" b="1" dirty="0">
                <a:latin typeface="Times New Roman" pitchFamily="18" charset="0"/>
                <a:cs typeface="Times New Roman" pitchFamily="18" charset="0"/>
              </a:rPr>
              <a:t>Рис. 1. </a:t>
            </a:r>
            <a:r>
              <a:rPr lang="ru-RU" dirty="0">
                <a:latin typeface="Times New Roman" pitchFamily="18" charset="0"/>
                <a:cs typeface="Times New Roman" pitchFamily="18" charset="0"/>
              </a:rPr>
              <a:t>Графическая интерпретация спроса с различной эластичностью</a:t>
            </a:r>
          </a:p>
          <a:p>
            <a:r>
              <a:rPr lang="ru-RU" dirty="0"/>
              <a:t> </a:t>
            </a:r>
          </a:p>
        </p:txBody>
      </p:sp>
    </p:spTree>
    <p:extLst>
      <p:ext uri="{BB962C8B-B14F-4D97-AF65-F5344CB8AC3E}">
        <p14:creationId xmlns:p14="http://schemas.microsoft.com/office/powerpoint/2010/main" val="15990466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Экстремальные случаи эластичности спроса: а) абсолютно эластичный; б) абсолютно неэластичный"/>
          <p:cNvPicPr/>
          <p:nvPr/>
        </p:nvPicPr>
        <p:blipFill>
          <a:blip r:embed="rId2">
            <a:extLst>
              <a:ext uri="{28A0092B-C50C-407E-A947-70E740481C1C}">
                <a14:useLocalDpi xmlns:a14="http://schemas.microsoft.com/office/drawing/2010/main" val="0"/>
              </a:ext>
            </a:extLst>
          </a:blip>
          <a:srcRect/>
          <a:stretch>
            <a:fillRect/>
          </a:stretch>
        </p:blipFill>
        <p:spPr bwMode="auto">
          <a:xfrm>
            <a:off x="827584" y="548681"/>
            <a:ext cx="7848872" cy="3563523"/>
          </a:xfrm>
          <a:prstGeom prst="rect">
            <a:avLst/>
          </a:prstGeom>
          <a:noFill/>
          <a:ln>
            <a:noFill/>
          </a:ln>
        </p:spPr>
      </p:pic>
      <p:sp>
        <p:nvSpPr>
          <p:cNvPr id="3" name="Прямоугольник 2"/>
          <p:cNvSpPr/>
          <p:nvPr/>
        </p:nvSpPr>
        <p:spPr>
          <a:xfrm>
            <a:off x="1187624" y="4758534"/>
            <a:ext cx="7704856" cy="646331"/>
          </a:xfrm>
          <a:prstGeom prst="rect">
            <a:avLst/>
          </a:prstGeom>
        </p:spPr>
        <p:txBody>
          <a:bodyPr wrap="square">
            <a:spAutoFit/>
          </a:bodyPr>
          <a:lstStyle/>
          <a:p>
            <a:pPr algn="just"/>
            <a:r>
              <a:rPr lang="ru-RU" b="1" dirty="0">
                <a:latin typeface="Times New Roman" pitchFamily="18" charset="0"/>
                <a:cs typeface="Times New Roman" pitchFamily="18" charset="0"/>
              </a:rPr>
              <a:t>Рис. 2. </a:t>
            </a:r>
            <a:r>
              <a:rPr lang="ru-RU" dirty="0">
                <a:latin typeface="Times New Roman" pitchFamily="18" charset="0"/>
                <a:cs typeface="Times New Roman" pitchFamily="18" charset="0"/>
              </a:rPr>
              <a:t>Экстремальные случаи эластичности спроса: а) абсолютно эластичный; б) абсолютно неэластичный</a:t>
            </a:r>
          </a:p>
        </p:txBody>
      </p:sp>
    </p:spTree>
    <p:extLst>
      <p:ext uri="{BB962C8B-B14F-4D97-AF65-F5344CB8AC3E}">
        <p14:creationId xmlns:p14="http://schemas.microsoft.com/office/powerpoint/2010/main" val="12685434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Эластичность на различных участках прямой линии"/>
          <p:cNvPicPr/>
          <p:nvPr/>
        </p:nvPicPr>
        <p:blipFill>
          <a:blip r:embed="rId2">
            <a:extLst>
              <a:ext uri="{28A0092B-C50C-407E-A947-70E740481C1C}">
                <a14:useLocalDpi xmlns:a14="http://schemas.microsoft.com/office/drawing/2010/main" val="0"/>
              </a:ext>
            </a:extLst>
          </a:blip>
          <a:srcRect/>
          <a:stretch>
            <a:fillRect/>
          </a:stretch>
        </p:blipFill>
        <p:spPr bwMode="auto">
          <a:xfrm>
            <a:off x="539283" y="476673"/>
            <a:ext cx="8136904" cy="3960439"/>
          </a:xfrm>
          <a:prstGeom prst="rect">
            <a:avLst/>
          </a:prstGeom>
          <a:noFill/>
          <a:ln>
            <a:noFill/>
          </a:ln>
        </p:spPr>
      </p:pic>
      <p:sp>
        <p:nvSpPr>
          <p:cNvPr id="3" name="Прямоугольник 2"/>
          <p:cNvSpPr/>
          <p:nvPr/>
        </p:nvSpPr>
        <p:spPr>
          <a:xfrm>
            <a:off x="1115616" y="4806444"/>
            <a:ext cx="6984776" cy="369332"/>
          </a:xfrm>
          <a:prstGeom prst="rect">
            <a:avLst/>
          </a:prstGeom>
        </p:spPr>
        <p:txBody>
          <a:bodyPr wrap="square">
            <a:spAutoFit/>
          </a:bodyPr>
          <a:lstStyle/>
          <a:p>
            <a:r>
              <a:rPr lang="ru-RU" b="1" dirty="0">
                <a:latin typeface="Times New Roman" pitchFamily="18" charset="0"/>
                <a:cs typeface="Times New Roman" pitchFamily="18" charset="0"/>
              </a:rPr>
              <a:t>Рис. 3 </a:t>
            </a:r>
            <a:r>
              <a:rPr lang="ru-RU" dirty="0">
                <a:latin typeface="Times New Roman" pitchFamily="18" charset="0"/>
                <a:cs typeface="Times New Roman" pitchFamily="18" charset="0"/>
              </a:rPr>
              <a:t>Эластичность на различных участках прямой линии</a:t>
            </a:r>
          </a:p>
        </p:txBody>
      </p:sp>
    </p:spTree>
    <p:extLst>
      <p:ext uri="{BB962C8B-B14F-4D97-AF65-F5344CB8AC3E}">
        <p14:creationId xmlns:p14="http://schemas.microsoft.com/office/powerpoint/2010/main" val="23791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55576" y="2551837"/>
            <a:ext cx="7632848" cy="2554545"/>
          </a:xfrm>
          <a:prstGeom prst="rect">
            <a:avLst/>
          </a:prstGeom>
        </p:spPr>
        <p:txBody>
          <a:bodyPr wrap="square">
            <a:spAutoFit/>
          </a:bodyPr>
          <a:lstStyle/>
          <a:p>
            <a:pPr algn="just">
              <a:lnSpc>
                <a:spcPct val="200000"/>
              </a:lnSpc>
            </a:pPr>
            <a:r>
              <a:rPr lang="ru-RU" sz="2000" b="1" i="1" u="sng" dirty="0">
                <a:latin typeface="Times New Roman" pitchFamily="18" charset="0"/>
                <a:cs typeface="Times New Roman" pitchFamily="18" charset="0"/>
              </a:rPr>
              <a:t>Спрос </a:t>
            </a:r>
            <a:r>
              <a:rPr lang="ru-RU" sz="2000" b="1" dirty="0">
                <a:latin typeface="Times New Roman" pitchFamily="18" charset="0"/>
                <a:cs typeface="Times New Roman" pitchFamily="18" charset="0"/>
              </a:rPr>
              <a:t>(от англ. </a:t>
            </a:r>
            <a:r>
              <a:rPr lang="ru-RU" sz="2000" b="1" dirty="0" err="1">
                <a:latin typeface="Times New Roman" pitchFamily="18" charset="0"/>
                <a:cs typeface="Times New Roman" pitchFamily="18" charset="0"/>
              </a:rPr>
              <a:t>demand</a:t>
            </a:r>
            <a:r>
              <a:rPr lang="ru-RU" sz="2000" b="1" dirty="0">
                <a:latin typeface="Times New Roman" pitchFamily="18" charset="0"/>
                <a:cs typeface="Times New Roman" pitchFamily="18" charset="0"/>
              </a:rPr>
              <a:t>, D) - зависимость между ценой и количеством экономического блага, которое потребители желают и готовы приобрести при прочих равных условиях в течение некоторого промежутка времени.</a:t>
            </a:r>
            <a:endParaRPr lang="ru-RU" sz="2000" dirty="0">
              <a:latin typeface="Times New Roman" pitchFamily="18" charset="0"/>
              <a:cs typeface="Times New Roman" pitchFamily="18" charset="0"/>
            </a:endParaRPr>
          </a:p>
        </p:txBody>
      </p:sp>
    </p:spTree>
    <p:extLst>
      <p:ext uri="{BB962C8B-B14F-4D97-AF65-F5344CB8AC3E}">
        <p14:creationId xmlns:p14="http://schemas.microsoft.com/office/powerpoint/2010/main" val="34457219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www.intuit.ru/EDI/31_12_18_1/1546208382-685/tutorial/823/objects/4/files/Image038.gif"/>
          <p:cNvPicPr/>
          <p:nvPr/>
        </p:nvPicPr>
        <p:blipFill>
          <a:blip r:embed="rId2">
            <a:extLst>
              <a:ext uri="{28A0092B-C50C-407E-A947-70E740481C1C}">
                <a14:useLocalDpi xmlns:a14="http://schemas.microsoft.com/office/drawing/2010/main" val="0"/>
              </a:ext>
            </a:extLst>
          </a:blip>
          <a:srcRect/>
          <a:stretch>
            <a:fillRect/>
          </a:stretch>
        </p:blipFill>
        <p:spPr bwMode="auto">
          <a:xfrm>
            <a:off x="467544" y="620688"/>
            <a:ext cx="7920880" cy="2232248"/>
          </a:xfrm>
          <a:prstGeom prst="rect">
            <a:avLst/>
          </a:prstGeom>
          <a:noFill/>
          <a:ln>
            <a:noFill/>
          </a:ln>
        </p:spPr>
      </p:pic>
      <p:pic>
        <p:nvPicPr>
          <p:cNvPr id="3" name="Рисунок 2" descr="https://www.intuit.ru/EDI/31_12_18_1/1546208382-685/tutorial/823/objects/4/files/Image164.gif"/>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852936"/>
            <a:ext cx="7488832" cy="2952328"/>
          </a:xfrm>
          <a:prstGeom prst="rect">
            <a:avLst/>
          </a:prstGeom>
          <a:noFill/>
          <a:ln>
            <a:noFill/>
          </a:ln>
        </p:spPr>
      </p:pic>
      <p:sp>
        <p:nvSpPr>
          <p:cNvPr id="4" name="Прямоугольник 3"/>
          <p:cNvSpPr/>
          <p:nvPr/>
        </p:nvSpPr>
        <p:spPr>
          <a:xfrm>
            <a:off x="467544" y="5978896"/>
            <a:ext cx="8352928" cy="646331"/>
          </a:xfrm>
          <a:prstGeom prst="rect">
            <a:avLst/>
          </a:prstGeom>
        </p:spPr>
        <p:txBody>
          <a:bodyPr wrap="square">
            <a:spAutoFit/>
          </a:bodyPr>
          <a:lstStyle/>
          <a:p>
            <a:r>
              <a:rPr lang="ru-RU" b="1" dirty="0"/>
              <a:t>Рис. 4.</a:t>
            </a:r>
            <a:r>
              <a:rPr lang="ru-RU" dirty="0"/>
              <a:t> Изменение выручки продавца при различной эластичности спроса: а) эластичный спрос; б) спрос единичной эластичности; в) неэластичный спрос</a:t>
            </a:r>
          </a:p>
        </p:txBody>
      </p:sp>
    </p:spTree>
    <p:extLst>
      <p:ext uri="{BB962C8B-B14F-4D97-AF65-F5344CB8AC3E}">
        <p14:creationId xmlns:p14="http://schemas.microsoft.com/office/powerpoint/2010/main" val="15494758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 Графики спроса в зависимости от его эластичности "/>
          <p:cNvPicPr/>
          <p:nvPr/>
        </p:nvPicPr>
        <p:blipFill>
          <a:blip r:embed="rId2">
            <a:extLst>
              <a:ext uri="{28A0092B-C50C-407E-A947-70E740481C1C}">
                <a14:useLocalDpi xmlns:a14="http://schemas.microsoft.com/office/drawing/2010/main" val="0"/>
              </a:ext>
            </a:extLst>
          </a:blip>
          <a:srcRect/>
          <a:stretch>
            <a:fillRect/>
          </a:stretch>
        </p:blipFill>
        <p:spPr bwMode="auto">
          <a:xfrm>
            <a:off x="467544" y="466725"/>
            <a:ext cx="8352927" cy="5924550"/>
          </a:xfrm>
          <a:prstGeom prst="rect">
            <a:avLst/>
          </a:prstGeom>
          <a:noFill/>
          <a:ln>
            <a:noFill/>
          </a:ln>
        </p:spPr>
      </p:pic>
    </p:spTree>
    <p:extLst>
      <p:ext uri="{BB962C8B-B14F-4D97-AF65-F5344CB8AC3E}">
        <p14:creationId xmlns:p14="http://schemas.microsoft.com/office/powerpoint/2010/main" val="2932484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myslide.ru/documents_3/74afb8f294753e5974b5b789849d3d7a/img16.jpg"/>
          <p:cNvPicPr/>
          <p:nvPr/>
        </p:nvPicPr>
        <p:blipFill>
          <a:blip r:embed="rId2">
            <a:extLst>
              <a:ext uri="{28A0092B-C50C-407E-A947-70E740481C1C}">
                <a14:useLocalDpi xmlns:a14="http://schemas.microsoft.com/office/drawing/2010/main" val="0"/>
              </a:ext>
            </a:extLst>
          </a:blip>
          <a:srcRect/>
          <a:stretch>
            <a:fillRect/>
          </a:stretch>
        </p:blipFill>
        <p:spPr bwMode="auto">
          <a:xfrm>
            <a:off x="323528" y="357187"/>
            <a:ext cx="8208912" cy="6143625"/>
          </a:xfrm>
          <a:prstGeom prst="rect">
            <a:avLst/>
          </a:prstGeom>
          <a:noFill/>
          <a:ln>
            <a:noFill/>
          </a:ln>
        </p:spPr>
      </p:pic>
    </p:spTree>
    <p:extLst>
      <p:ext uri="{BB962C8B-B14F-4D97-AF65-F5344CB8AC3E}">
        <p14:creationId xmlns:p14="http://schemas.microsoft.com/office/powerpoint/2010/main" val="12826777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11560" y="335846"/>
            <a:ext cx="7992888" cy="5293757"/>
          </a:xfrm>
          <a:prstGeom prst="rect">
            <a:avLst/>
          </a:prstGeom>
        </p:spPr>
        <p:txBody>
          <a:bodyPr wrap="square">
            <a:spAutoFit/>
          </a:bodyPr>
          <a:lstStyle/>
          <a:p>
            <a:pPr algn="just"/>
            <a:r>
              <a:rPr lang="ru-RU" b="1" dirty="0"/>
              <a:t> </a:t>
            </a:r>
            <a:r>
              <a:rPr lang="ru-RU" sz="2000" b="1" dirty="0">
                <a:latin typeface="Times New Roman" pitchFamily="18" charset="0"/>
                <a:cs typeface="Times New Roman" pitchFamily="18" charset="0"/>
              </a:rPr>
              <a:t>Факторы эластичности спроса</a:t>
            </a:r>
          </a:p>
          <a:p>
            <a:pPr algn="just"/>
            <a:endParaRPr lang="en-US" sz="2000" dirty="0" smtClean="0">
              <a:latin typeface="Times New Roman" pitchFamily="18" charset="0"/>
              <a:cs typeface="Times New Roman" pitchFamily="18" charset="0"/>
            </a:endParaRPr>
          </a:p>
          <a:p>
            <a:pPr algn="just"/>
            <a:r>
              <a:rPr lang="ru-RU" sz="2000" dirty="0" smtClean="0">
                <a:latin typeface="Times New Roman" pitchFamily="18" charset="0"/>
                <a:cs typeface="Times New Roman" pitchFamily="18" charset="0"/>
              </a:rPr>
              <a:t>Эластичность </a:t>
            </a:r>
            <a:r>
              <a:rPr lang="ru-RU" sz="2000" dirty="0">
                <a:latin typeface="Times New Roman" pitchFamily="18" charset="0"/>
                <a:cs typeface="Times New Roman" pitchFamily="18" charset="0"/>
              </a:rPr>
              <a:t>спроса по цене зависит от ряда факторов, к которым относятся следующие:</a:t>
            </a:r>
          </a:p>
          <a:p>
            <a:pPr lvl="0" algn="just"/>
            <a:r>
              <a:rPr lang="ru-RU" sz="2000" b="1" dirty="0">
                <a:latin typeface="Times New Roman" pitchFamily="18" charset="0"/>
                <a:cs typeface="Times New Roman" pitchFamily="18" charset="0"/>
              </a:rPr>
              <a:t>Незаменимость</a:t>
            </a:r>
            <a:r>
              <a:rPr lang="ru-RU" sz="2000" i="1" dirty="0">
                <a:latin typeface="Times New Roman" pitchFamily="18" charset="0"/>
                <a:cs typeface="Times New Roman" pitchFamily="18" charset="0"/>
              </a:rPr>
              <a:t>.</a:t>
            </a:r>
            <a:r>
              <a:rPr lang="ru-RU" sz="2000" dirty="0">
                <a:latin typeface="Times New Roman" pitchFamily="18" charset="0"/>
                <a:cs typeface="Times New Roman" pitchFamily="18" charset="0"/>
              </a:rPr>
              <a:t> Если у товара есть заменители (товары-субституты), то спрос будет более эластичным, противоположным образом влияет отсутствие таковых;</a:t>
            </a:r>
          </a:p>
          <a:p>
            <a:pPr lvl="0" algn="just"/>
            <a:r>
              <a:rPr lang="ru-RU" sz="2000" b="1" dirty="0">
                <a:latin typeface="Times New Roman" pitchFamily="18" charset="0"/>
                <a:cs typeface="Times New Roman" pitchFamily="18" charset="0"/>
              </a:rPr>
              <a:t>Значимость товара для потребителя</a:t>
            </a:r>
            <a:r>
              <a:rPr lang="ru-RU" sz="2000" i="1" dirty="0">
                <a:latin typeface="Times New Roman" pitchFamily="18" charset="0"/>
                <a:cs typeface="Times New Roman" pitchFamily="18" charset="0"/>
              </a:rPr>
              <a:t>.</a:t>
            </a:r>
            <a:r>
              <a:rPr lang="ru-RU" sz="2000" dirty="0">
                <a:latin typeface="Times New Roman" pitchFamily="18" charset="0"/>
                <a:cs typeface="Times New Roman" pitchFamily="18" charset="0"/>
              </a:rPr>
              <a:t> Как правило, неэластичным является спрос на товары первой необходимости, а более эластичным - на все другие группы товаров;</a:t>
            </a:r>
          </a:p>
          <a:p>
            <a:pPr lvl="0" algn="just"/>
            <a:r>
              <a:rPr lang="ru-RU" sz="2000" b="1" dirty="0">
                <a:latin typeface="Times New Roman" pitchFamily="18" charset="0"/>
                <a:cs typeface="Times New Roman" pitchFamily="18" charset="0"/>
              </a:rPr>
              <a:t>Удельный вес в доходах и расходах</a:t>
            </a:r>
            <a:r>
              <a:rPr lang="ru-RU" sz="2000" i="1" dirty="0">
                <a:latin typeface="Times New Roman" pitchFamily="18" charset="0"/>
                <a:cs typeface="Times New Roman" pitchFamily="18" charset="0"/>
              </a:rPr>
              <a:t>.</a:t>
            </a:r>
            <a:r>
              <a:rPr lang="ru-RU" sz="2000" dirty="0">
                <a:latin typeface="Times New Roman" pitchFamily="18" charset="0"/>
                <a:cs typeface="Times New Roman" pitchFamily="18" charset="0"/>
              </a:rPr>
              <a:t> Товары, на которые тратится значительная доля средств, эластичны, а занимающие незначительную долю бюджета - неэластичны.</a:t>
            </a:r>
          </a:p>
          <a:p>
            <a:pPr lvl="0" algn="just"/>
            <a:r>
              <a:rPr lang="ru-RU" sz="2000" b="1" dirty="0">
                <a:latin typeface="Times New Roman" pitchFamily="18" charset="0"/>
                <a:cs typeface="Times New Roman" pitchFamily="18" charset="0"/>
              </a:rPr>
              <a:t>Временные рамки</a:t>
            </a:r>
            <a:r>
              <a:rPr lang="ru-RU" sz="2000" i="1" dirty="0">
                <a:latin typeface="Times New Roman" pitchFamily="18" charset="0"/>
                <a:cs typeface="Times New Roman" pitchFamily="18" charset="0"/>
              </a:rPr>
              <a:t>.</a:t>
            </a:r>
            <a:r>
              <a:rPr lang="ru-RU" sz="2000" dirty="0">
                <a:latin typeface="Times New Roman" pitchFamily="18" charset="0"/>
                <a:cs typeface="Times New Roman" pitchFamily="18" charset="0"/>
              </a:rPr>
              <a:t> Эластичность спроса увеличивается в долгосрочном плане и становится менее эластичной на коротких промежутках времени.</a:t>
            </a:r>
          </a:p>
          <a:p>
            <a:r>
              <a:rPr lang="ru-RU" dirty="0"/>
              <a:t> </a:t>
            </a:r>
          </a:p>
        </p:txBody>
      </p:sp>
    </p:spTree>
    <p:extLst>
      <p:ext uri="{BB962C8B-B14F-4D97-AF65-F5344CB8AC3E}">
        <p14:creationId xmlns:p14="http://schemas.microsoft.com/office/powerpoint/2010/main" val="19115133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39552" y="620689"/>
            <a:ext cx="8208912" cy="3323987"/>
          </a:xfrm>
          <a:prstGeom prst="rect">
            <a:avLst/>
          </a:prstGeom>
        </p:spPr>
        <p:txBody>
          <a:bodyPr wrap="square">
            <a:spAutoFit/>
          </a:bodyPr>
          <a:lstStyle/>
          <a:p>
            <a:pPr algn="just">
              <a:lnSpc>
                <a:spcPct val="150000"/>
              </a:lnSpc>
            </a:pPr>
            <a:r>
              <a:rPr lang="ru-RU" sz="2000" b="1" dirty="0">
                <a:latin typeface="Times New Roman" pitchFamily="18" charset="0"/>
                <a:cs typeface="Times New Roman" pitchFamily="18" charset="0"/>
              </a:rPr>
              <a:t>Эластичность спроса по доходу</a:t>
            </a:r>
          </a:p>
          <a:p>
            <a:pPr algn="just">
              <a:lnSpc>
                <a:spcPct val="150000"/>
              </a:lnSpc>
            </a:pPr>
            <a:endParaRPr lang="en-US" sz="2000" dirty="0" smtClean="0">
              <a:latin typeface="Times New Roman" pitchFamily="18" charset="0"/>
              <a:cs typeface="Times New Roman" pitchFamily="18" charset="0"/>
            </a:endParaRPr>
          </a:p>
          <a:p>
            <a:pPr algn="just">
              <a:lnSpc>
                <a:spcPct val="150000"/>
              </a:lnSpc>
            </a:pPr>
            <a:r>
              <a:rPr lang="ru-RU" sz="2000" dirty="0" smtClean="0">
                <a:latin typeface="Times New Roman" pitchFamily="18" charset="0"/>
                <a:cs typeface="Times New Roman" pitchFamily="18" charset="0"/>
              </a:rPr>
              <a:t>Кроме </a:t>
            </a:r>
            <a:r>
              <a:rPr lang="ru-RU" sz="2000" dirty="0">
                <a:latin typeface="Times New Roman" pitchFamily="18" charset="0"/>
                <a:cs typeface="Times New Roman" pitchFamily="18" charset="0"/>
              </a:rPr>
              <a:t>эластичности спроса по цене, важный экономический смысл имеет также эластичность спроса по доходу, которую можно определить как отношение процентного изменения объема спроса на товар к процентному изменению дохода (I</a:t>
            </a:r>
            <a:r>
              <a:rPr lang="ru-RU"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a:p>
            <a:pPr algn="just">
              <a:lnSpc>
                <a:spcPct val="150000"/>
              </a:lnSpc>
            </a:pPr>
            <a:endParaRPr lang="ru-RU" sz="2000" dirty="0">
              <a:latin typeface="Times New Roman" pitchFamily="18" charset="0"/>
              <a:cs typeface="Times New Roman" pitchFamily="18" charset="0"/>
            </a:endParaRPr>
          </a:p>
        </p:txBody>
      </p:sp>
      <p:pic>
        <p:nvPicPr>
          <p:cNvPr id="3" name="Рисунок 2" descr="https://www.intuit.ru/EDI/31_12_18_1/1546208382-685/tutorial/823/objects/4/files/Image039.gif"/>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429000"/>
            <a:ext cx="6696744" cy="2232248"/>
          </a:xfrm>
          <a:prstGeom prst="rect">
            <a:avLst/>
          </a:prstGeom>
          <a:noFill/>
          <a:ln>
            <a:noFill/>
          </a:ln>
        </p:spPr>
      </p:pic>
    </p:spTree>
    <p:extLst>
      <p:ext uri="{BB962C8B-B14F-4D97-AF65-F5344CB8AC3E}">
        <p14:creationId xmlns:p14="http://schemas.microsoft.com/office/powerpoint/2010/main" val="20629705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55576" y="476672"/>
            <a:ext cx="7992888" cy="3477875"/>
          </a:xfrm>
          <a:prstGeom prst="rect">
            <a:avLst/>
          </a:prstGeom>
        </p:spPr>
        <p:txBody>
          <a:bodyPr wrap="square">
            <a:spAutoFit/>
          </a:bodyPr>
          <a:lstStyle/>
          <a:p>
            <a:pPr algn="just"/>
            <a:r>
              <a:rPr lang="ru-RU" sz="2000" b="1" dirty="0">
                <a:latin typeface="Times New Roman" pitchFamily="18" charset="0"/>
                <a:cs typeface="Times New Roman" pitchFamily="18" charset="0"/>
              </a:rPr>
              <a:t> Перекрестная эластичность</a:t>
            </a:r>
          </a:p>
          <a:p>
            <a:pPr algn="just"/>
            <a:endParaRPr lang="en-US" sz="2000" dirty="0" smtClean="0">
              <a:latin typeface="Times New Roman" pitchFamily="18" charset="0"/>
              <a:cs typeface="Times New Roman" pitchFamily="18" charset="0"/>
            </a:endParaRPr>
          </a:p>
          <a:p>
            <a:pPr algn="just"/>
            <a:r>
              <a:rPr lang="ru-RU" sz="2000" dirty="0" smtClean="0">
                <a:latin typeface="Times New Roman" pitchFamily="18" charset="0"/>
                <a:cs typeface="Times New Roman" pitchFamily="18" charset="0"/>
              </a:rPr>
              <a:t>Как </a:t>
            </a:r>
            <a:r>
              <a:rPr lang="ru-RU" sz="2000" dirty="0">
                <a:latin typeface="Times New Roman" pitchFamily="18" charset="0"/>
                <a:cs typeface="Times New Roman" pitchFamily="18" charset="0"/>
              </a:rPr>
              <a:t>мы уже отмечали, реакция потребителей на изменение цены зависит от цен на другие товары. Зависимость эластичности спроса на одно благо относительно изменения цен на другие блага называется перекрестной эластичностью, которая измеряется как отношение процентного изменения спроса на товар А к процентному изменению цены на товар В</a:t>
            </a:r>
            <a:r>
              <a:rPr lang="ru-RU" sz="2000" dirty="0" smtClean="0">
                <a:latin typeface="Times New Roman" pitchFamily="18" charset="0"/>
                <a:cs typeface="Times New Roman" pitchFamily="18" charset="0"/>
              </a:rPr>
              <a:t>: где          – </a:t>
            </a:r>
            <a:r>
              <a:rPr lang="ru-RU" sz="2000" dirty="0" err="1" smtClean="0">
                <a:latin typeface="Times New Roman" pitchFamily="18" charset="0"/>
                <a:cs typeface="Times New Roman" pitchFamily="18" charset="0"/>
              </a:rPr>
              <a:t>обьем</a:t>
            </a:r>
            <a:r>
              <a:rPr lang="ru-RU" sz="2000" dirty="0" smtClean="0">
                <a:latin typeface="Times New Roman" pitchFamily="18" charset="0"/>
                <a:cs typeface="Times New Roman" pitchFamily="18" charset="0"/>
              </a:rPr>
              <a:t> спроса на товар</a:t>
            </a:r>
            <a:r>
              <a:rPr lang="en-US" sz="2000" dirty="0" smtClean="0">
                <a:latin typeface="Times New Roman" pitchFamily="18" charset="0"/>
                <a:cs typeface="Times New Roman" pitchFamily="18" charset="0"/>
              </a:rPr>
              <a:t>, P</a:t>
            </a:r>
            <a:r>
              <a:rPr lang="ru-RU" sz="2000" dirty="0" smtClean="0">
                <a:latin typeface="Times New Roman" pitchFamily="18" charset="0"/>
                <a:cs typeface="Times New Roman" pitchFamily="18" charset="0"/>
              </a:rPr>
              <a:t>в – цена товара В</a:t>
            </a:r>
            <a:endParaRPr lang="en-US" sz="2000" dirty="0" smtClean="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endParaRPr lang="ru-RU" sz="2000" dirty="0">
              <a:latin typeface="Times New Roman" pitchFamily="18" charset="0"/>
              <a:cs typeface="Times New Roman" pitchFamily="18" charset="0"/>
            </a:endParaRPr>
          </a:p>
        </p:txBody>
      </p:sp>
      <p:pic>
        <p:nvPicPr>
          <p:cNvPr id="3" name="Рисунок 2" descr="https://www.intuit.ru/EDI/31_12_18_1/1546208382-685/tutorial/823/objects/4/files/Image040.gif"/>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646770"/>
            <a:ext cx="6696744" cy="2446525"/>
          </a:xfrm>
          <a:prstGeom prst="rect">
            <a:avLst/>
          </a:prstGeom>
          <a:noFill/>
          <a:ln>
            <a:noFill/>
          </a:ln>
        </p:spPr>
      </p:pic>
      <p:pic>
        <p:nvPicPr>
          <p:cNvPr id="1030" name="Рисунок 6" descr="Описание: Q_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2708920"/>
            <a:ext cx="304800" cy="20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0625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611560" y="40194"/>
            <a:ext cx="8064896" cy="351374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26960" rIns="91440" bIns="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ru-RU" sz="2000" b="1"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Понятие эластичности предложения</a:t>
            </a:r>
            <a:endParaRPr kumimoji="0" lang="ru-RU" sz="2000" b="0" i="0" u="none" strike="noStrike" cap="none" normalizeH="0" baseline="0" dirty="0" smtClean="0">
              <a:ln>
                <a:noFill/>
              </a:ln>
              <a:solidFill>
                <a:srgbClr val="243F60"/>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Чувствительность объема предложения к изменению рыночной цены показывает эластичность предложения, которую можно определить как степень изменения количества предлагаемых к продаже товаров и услуг в ответ на изменение рыночной цены.</a:t>
            </a:r>
            <a:endParaRPr kumimoji="0" lang="ru-RU" sz="2000" b="0" i="0" u="none" strike="noStrike" cap="none" normalizeH="0" baseline="0" dirty="0" smtClean="0">
              <a:ln>
                <a:noFill/>
              </a:ln>
              <a:solidFill>
                <a:srgbClr val="243F60"/>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2000" b="1"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Коэффициент эластичности предложения</a:t>
            </a:r>
            <a:endParaRPr kumimoji="0" lang="ru-RU" sz="2000" b="0" i="0" u="none" strike="noStrike" cap="none" normalizeH="0" baseline="0" dirty="0" smtClean="0">
              <a:ln>
                <a:noFill/>
              </a:ln>
              <a:solidFill>
                <a:srgbClr val="243F60"/>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Измерение эластичности предложения также производится с помощью коэффициента эластичности, который рассчитывается как отношение процентного изменения количества предлагаемой продукции к процентному изменению цены. Формула для подсчета коэффициента эластичности предложения по цене (</a:t>
            </a:r>
            <a:r>
              <a:rPr lang="en-US" sz="2000" dirty="0" err="1" smtClean="0">
                <a:solidFill>
                  <a:srgbClr val="000000"/>
                </a:solidFill>
                <a:latin typeface="Times New Roman" pitchFamily="18" charset="0"/>
                <a:ea typeface="Times New Roman" pitchFamily="18" charset="0"/>
                <a:cs typeface="Times New Roman" pitchFamily="18" charset="0"/>
              </a:rPr>
              <a:t>Es</a:t>
            </a:r>
            <a:r>
              <a:rPr lang="en-US" sz="2000" dirty="0" smtClean="0">
                <a:solidFill>
                  <a:srgbClr val="000000"/>
                </a:solidFill>
                <a:latin typeface="Times New Roman" pitchFamily="18" charset="0"/>
                <a:ea typeface="Times New Roman" pitchFamily="18" charset="0"/>
                <a:cs typeface="Times New Roman" pitchFamily="18" charset="0"/>
              </a:rPr>
              <a:t>) </a:t>
            </a:r>
            <a:r>
              <a:rPr lang="ru-RU" sz="2000" dirty="0" smtClean="0">
                <a:solidFill>
                  <a:srgbClr val="000000"/>
                </a:solidFill>
                <a:latin typeface="Times New Roman" pitchFamily="18" charset="0"/>
                <a:ea typeface="Times New Roman" pitchFamily="18" charset="0"/>
                <a:cs typeface="Times New Roman" pitchFamily="18" charset="0"/>
              </a:rPr>
              <a:t>имеет вид</a:t>
            </a:r>
            <a:endParaRPr kumimoji="0" lang="ru-RU"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5" name="Rectangle 6"/>
          <p:cNvSpPr>
            <a:spLocks noChangeArrowheads="1"/>
          </p:cNvSpPr>
          <p:nvPr/>
        </p:nvSpPr>
        <p:spPr bwMode="auto">
          <a:xfrm flipV="1">
            <a:off x="1331640" y="4699302"/>
            <a:ext cx="684076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 name="Рисунок 7" descr="https://www.intuit.ru/EDI/31_12_18_1/1546208382-685/tutorial/823/objects/4/files/Image041.gif"/>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861047"/>
            <a:ext cx="6049639" cy="2381763"/>
          </a:xfrm>
          <a:prstGeom prst="rect">
            <a:avLst/>
          </a:prstGeom>
          <a:noFill/>
          <a:ln>
            <a:noFill/>
          </a:ln>
        </p:spPr>
      </p:pic>
    </p:spTree>
    <p:extLst>
      <p:ext uri="{BB962C8B-B14F-4D97-AF65-F5344CB8AC3E}">
        <p14:creationId xmlns:p14="http://schemas.microsoft.com/office/powerpoint/2010/main" val="95106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Кривые предложения с разной степенью эластичности"/>
          <p:cNvPicPr/>
          <p:nvPr/>
        </p:nvPicPr>
        <p:blipFill>
          <a:blip r:embed="rId2">
            <a:extLst>
              <a:ext uri="{28A0092B-C50C-407E-A947-70E740481C1C}">
                <a14:useLocalDpi xmlns:a14="http://schemas.microsoft.com/office/drawing/2010/main" val="0"/>
              </a:ext>
            </a:extLst>
          </a:blip>
          <a:srcRect/>
          <a:stretch>
            <a:fillRect/>
          </a:stretch>
        </p:blipFill>
        <p:spPr bwMode="auto">
          <a:xfrm>
            <a:off x="971600" y="476672"/>
            <a:ext cx="7488832" cy="4032448"/>
          </a:xfrm>
          <a:prstGeom prst="rect">
            <a:avLst/>
          </a:prstGeom>
          <a:noFill/>
          <a:ln>
            <a:noFill/>
          </a:ln>
        </p:spPr>
      </p:pic>
      <p:sp>
        <p:nvSpPr>
          <p:cNvPr id="3" name="Прямоугольник 2"/>
          <p:cNvSpPr/>
          <p:nvPr/>
        </p:nvSpPr>
        <p:spPr>
          <a:xfrm>
            <a:off x="971600" y="4725143"/>
            <a:ext cx="7344816" cy="707886"/>
          </a:xfrm>
          <a:prstGeom prst="rect">
            <a:avLst/>
          </a:prstGeom>
        </p:spPr>
        <p:txBody>
          <a:bodyPr wrap="square">
            <a:spAutoFit/>
          </a:bodyPr>
          <a:lstStyle/>
          <a:p>
            <a:pPr algn="just"/>
            <a:r>
              <a:rPr lang="ru-RU" sz="2000" b="1" dirty="0">
                <a:latin typeface="Times New Roman" pitchFamily="18" charset="0"/>
                <a:cs typeface="Times New Roman" pitchFamily="18" charset="0"/>
              </a:rPr>
              <a:t>Рис. 5. </a:t>
            </a:r>
            <a:r>
              <a:rPr lang="ru-RU" sz="2000" dirty="0">
                <a:latin typeface="Times New Roman" pitchFamily="18" charset="0"/>
                <a:cs typeface="Times New Roman" pitchFamily="18" charset="0"/>
              </a:rPr>
              <a:t>Кривые предложения с разной степенью эластичности</a:t>
            </a:r>
          </a:p>
          <a:p>
            <a:pPr algn="just"/>
            <a:r>
              <a:rPr lang="ru-RU" sz="2000" dirty="0">
                <a:latin typeface="Times New Roman" pitchFamily="18" charset="0"/>
                <a:cs typeface="Times New Roman" pitchFamily="18" charset="0"/>
              </a:rPr>
              <a:t> </a:t>
            </a:r>
          </a:p>
        </p:txBody>
      </p:sp>
    </p:spTree>
    <p:extLst>
      <p:ext uri="{BB962C8B-B14F-4D97-AF65-F5344CB8AC3E}">
        <p14:creationId xmlns:p14="http://schemas.microsoft.com/office/powerpoint/2010/main" val="37477038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www.intuit.ru/EDI/31_12_18_1/1546208382-685/tutorial/823/objects/4/files/Image043.gif"/>
          <p:cNvPicPr/>
          <p:nvPr/>
        </p:nvPicPr>
        <p:blipFill>
          <a:blip r:embed="rId2">
            <a:extLst>
              <a:ext uri="{28A0092B-C50C-407E-A947-70E740481C1C}">
                <a14:useLocalDpi xmlns:a14="http://schemas.microsoft.com/office/drawing/2010/main" val="0"/>
              </a:ext>
            </a:extLst>
          </a:blip>
          <a:srcRect/>
          <a:stretch>
            <a:fillRect/>
          </a:stretch>
        </p:blipFill>
        <p:spPr bwMode="auto">
          <a:xfrm>
            <a:off x="971600" y="476673"/>
            <a:ext cx="7776864" cy="2304255"/>
          </a:xfrm>
          <a:prstGeom prst="rect">
            <a:avLst/>
          </a:prstGeom>
          <a:noFill/>
          <a:ln>
            <a:noFill/>
          </a:ln>
        </p:spPr>
      </p:pic>
      <p:pic>
        <p:nvPicPr>
          <p:cNvPr id="3" name="Рисунок 2" descr="https://www.intuit.ru/EDI/31_12_18_1/1546208382-685/tutorial/823/objects/4/files/Image165.gif"/>
          <p:cNvPicPr/>
          <p:nvPr/>
        </p:nvPicPr>
        <p:blipFill>
          <a:blip r:embed="rId3">
            <a:extLst>
              <a:ext uri="{28A0092B-C50C-407E-A947-70E740481C1C}">
                <a14:useLocalDpi xmlns:a14="http://schemas.microsoft.com/office/drawing/2010/main" val="0"/>
              </a:ext>
            </a:extLst>
          </a:blip>
          <a:srcRect/>
          <a:stretch>
            <a:fillRect/>
          </a:stretch>
        </p:blipFill>
        <p:spPr bwMode="auto">
          <a:xfrm>
            <a:off x="755576" y="2996952"/>
            <a:ext cx="7992888" cy="2304256"/>
          </a:xfrm>
          <a:prstGeom prst="rect">
            <a:avLst/>
          </a:prstGeom>
          <a:noFill/>
          <a:ln>
            <a:noFill/>
          </a:ln>
        </p:spPr>
      </p:pic>
      <p:sp>
        <p:nvSpPr>
          <p:cNvPr id="4" name="Прямоугольник 3"/>
          <p:cNvSpPr/>
          <p:nvPr/>
        </p:nvSpPr>
        <p:spPr>
          <a:xfrm>
            <a:off x="1331640" y="5301208"/>
            <a:ext cx="7416824" cy="400110"/>
          </a:xfrm>
          <a:prstGeom prst="rect">
            <a:avLst/>
          </a:prstGeom>
        </p:spPr>
        <p:txBody>
          <a:bodyPr wrap="square">
            <a:spAutoFit/>
          </a:bodyPr>
          <a:lstStyle/>
          <a:p>
            <a:r>
              <a:rPr lang="ru-RU" sz="2000" b="1" dirty="0">
                <a:latin typeface="Times New Roman" pitchFamily="18" charset="0"/>
                <a:cs typeface="Times New Roman" pitchFamily="18" charset="0"/>
              </a:rPr>
              <a:t>Рис. 6.</a:t>
            </a:r>
            <a:r>
              <a:rPr lang="ru-RU" sz="2000" dirty="0">
                <a:latin typeface="Times New Roman" pitchFamily="18" charset="0"/>
                <a:cs typeface="Times New Roman" pitchFamily="18" charset="0"/>
              </a:rPr>
              <a:t> Фактор времени и эластичность предложения</a:t>
            </a:r>
          </a:p>
        </p:txBody>
      </p:sp>
    </p:spTree>
    <p:extLst>
      <p:ext uri="{BB962C8B-B14F-4D97-AF65-F5344CB8AC3E}">
        <p14:creationId xmlns:p14="http://schemas.microsoft.com/office/powerpoint/2010/main" val="3714466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Распределение налогов с продаж в условиях различной эластичности спроса"/>
          <p:cNvPicPr/>
          <p:nvPr/>
        </p:nvPicPr>
        <p:blipFill>
          <a:blip r:embed="rId2">
            <a:extLst>
              <a:ext uri="{28A0092B-C50C-407E-A947-70E740481C1C}">
                <a14:useLocalDpi xmlns:a14="http://schemas.microsoft.com/office/drawing/2010/main" val="0"/>
              </a:ext>
            </a:extLst>
          </a:blip>
          <a:srcRect/>
          <a:stretch>
            <a:fillRect/>
          </a:stretch>
        </p:blipFill>
        <p:spPr bwMode="auto">
          <a:xfrm>
            <a:off x="611560" y="190500"/>
            <a:ext cx="8064895" cy="4102596"/>
          </a:xfrm>
          <a:prstGeom prst="rect">
            <a:avLst/>
          </a:prstGeom>
          <a:noFill/>
          <a:ln>
            <a:noFill/>
          </a:ln>
        </p:spPr>
      </p:pic>
      <p:sp>
        <p:nvSpPr>
          <p:cNvPr id="3" name="Прямоугольник 2"/>
          <p:cNvSpPr/>
          <p:nvPr/>
        </p:nvSpPr>
        <p:spPr>
          <a:xfrm>
            <a:off x="755575" y="4398496"/>
            <a:ext cx="7920879" cy="707886"/>
          </a:xfrm>
          <a:prstGeom prst="rect">
            <a:avLst/>
          </a:prstGeom>
        </p:spPr>
        <p:txBody>
          <a:bodyPr wrap="square">
            <a:spAutoFit/>
          </a:bodyPr>
          <a:lstStyle/>
          <a:p>
            <a:pPr algn="just"/>
            <a:r>
              <a:rPr lang="ru-RU" sz="2000" b="1" dirty="0">
                <a:latin typeface="Times New Roman" pitchFamily="18" charset="0"/>
                <a:cs typeface="Times New Roman" pitchFamily="18" charset="0"/>
              </a:rPr>
              <a:t>Рис. 7. </a:t>
            </a:r>
            <a:r>
              <a:rPr lang="ru-RU" sz="2000" dirty="0">
                <a:latin typeface="Times New Roman" pitchFamily="18" charset="0"/>
                <a:cs typeface="Times New Roman" pitchFamily="18" charset="0"/>
              </a:rPr>
              <a:t>Распределение налогов с продаж в условиях различной эластичности спроса</a:t>
            </a:r>
          </a:p>
        </p:txBody>
      </p:sp>
    </p:spTree>
    <p:extLst>
      <p:ext uri="{BB962C8B-B14F-4D97-AF65-F5344CB8AC3E}">
        <p14:creationId xmlns:p14="http://schemas.microsoft.com/office/powerpoint/2010/main" val="3423058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ds04.infourok.ru/uploads/ex/116c/0015a8c3-ee8bf3ff/img2.jpg"/>
          <p:cNvPicPr/>
          <p:nvPr/>
        </p:nvPicPr>
        <p:blipFill>
          <a:blip r:embed="rId2">
            <a:extLst>
              <a:ext uri="{28A0092B-C50C-407E-A947-70E740481C1C}">
                <a14:useLocalDpi xmlns:a14="http://schemas.microsoft.com/office/drawing/2010/main" val="0"/>
              </a:ext>
            </a:extLst>
          </a:blip>
          <a:srcRect/>
          <a:stretch>
            <a:fillRect/>
          </a:stretch>
        </p:blipFill>
        <p:spPr bwMode="auto">
          <a:xfrm>
            <a:off x="755576" y="620688"/>
            <a:ext cx="7920879" cy="5400600"/>
          </a:xfrm>
          <a:prstGeom prst="rect">
            <a:avLst/>
          </a:prstGeom>
          <a:noFill/>
          <a:ln>
            <a:noFill/>
          </a:ln>
        </p:spPr>
      </p:pic>
    </p:spTree>
    <p:extLst>
      <p:ext uri="{BB962C8B-B14F-4D97-AF65-F5344CB8AC3E}">
        <p14:creationId xmlns:p14="http://schemas.microsoft.com/office/powerpoint/2010/main" val="5973988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Распределение налога с продаж в условиях различной эластичности предложения"/>
          <p:cNvPicPr/>
          <p:nvPr/>
        </p:nvPicPr>
        <p:blipFill>
          <a:blip r:embed="rId2">
            <a:extLst>
              <a:ext uri="{28A0092B-C50C-407E-A947-70E740481C1C}">
                <a14:useLocalDpi xmlns:a14="http://schemas.microsoft.com/office/drawing/2010/main" val="0"/>
              </a:ext>
            </a:extLst>
          </a:blip>
          <a:srcRect/>
          <a:stretch>
            <a:fillRect/>
          </a:stretch>
        </p:blipFill>
        <p:spPr bwMode="auto">
          <a:xfrm>
            <a:off x="395536" y="332657"/>
            <a:ext cx="8208911" cy="4680520"/>
          </a:xfrm>
          <a:prstGeom prst="rect">
            <a:avLst/>
          </a:prstGeom>
          <a:noFill/>
          <a:ln>
            <a:noFill/>
          </a:ln>
        </p:spPr>
      </p:pic>
      <p:sp>
        <p:nvSpPr>
          <p:cNvPr id="3" name="Прямоугольник 2"/>
          <p:cNvSpPr/>
          <p:nvPr/>
        </p:nvSpPr>
        <p:spPr>
          <a:xfrm rot="10800000" flipV="1">
            <a:off x="755577" y="5429547"/>
            <a:ext cx="8208912" cy="707886"/>
          </a:xfrm>
          <a:prstGeom prst="rect">
            <a:avLst/>
          </a:prstGeom>
        </p:spPr>
        <p:txBody>
          <a:bodyPr wrap="square">
            <a:spAutoFit/>
          </a:bodyPr>
          <a:lstStyle/>
          <a:p>
            <a:pPr algn="just"/>
            <a:r>
              <a:rPr lang="ru-RU" sz="2000" b="1" dirty="0">
                <a:latin typeface="Times New Roman" pitchFamily="18" charset="0"/>
                <a:cs typeface="Times New Roman" pitchFamily="18" charset="0"/>
              </a:rPr>
              <a:t>Рис. 8. </a:t>
            </a:r>
            <a:r>
              <a:rPr lang="ru-RU" sz="2000" dirty="0">
                <a:latin typeface="Times New Roman" pitchFamily="18" charset="0"/>
                <a:cs typeface="Times New Roman" pitchFamily="18" charset="0"/>
              </a:rPr>
              <a:t>Распределение налога с продаж в условиях различной эластичности предложения</a:t>
            </a:r>
          </a:p>
        </p:txBody>
      </p:sp>
    </p:spTree>
    <p:extLst>
      <p:ext uri="{BB962C8B-B14F-4D97-AF65-F5344CB8AC3E}">
        <p14:creationId xmlns:p14="http://schemas.microsoft.com/office/powerpoint/2010/main" val="29205290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extLst>
              <p:ext uri="{D42A27DB-BD31-4B8C-83A1-F6EECF244321}">
                <p14:modId xmlns:p14="http://schemas.microsoft.com/office/powerpoint/2010/main" val="1373910491"/>
              </p:ext>
            </p:extLst>
          </p:nvPr>
        </p:nvGraphicFramePr>
        <p:xfrm>
          <a:off x="827584" y="548678"/>
          <a:ext cx="7920880" cy="6501384"/>
        </p:xfrm>
        <a:graphic>
          <a:graphicData uri="http://schemas.openxmlformats.org/drawingml/2006/table">
            <a:tbl>
              <a:tblPr firstRow="1" firstCol="1" bandRow="1">
                <a:tableStyleId>{5C22544A-7EE6-4342-B048-85BDC9FD1C3A}</a:tableStyleId>
              </a:tblPr>
              <a:tblGrid>
                <a:gridCol w="3300589"/>
                <a:gridCol w="4620291"/>
              </a:tblGrid>
              <a:tr h="2646594">
                <a:tc gridSpan="2">
                  <a:txBody>
                    <a:bodyPr/>
                    <a:lstStyle/>
                    <a:p>
                      <a:pPr algn="ctr">
                        <a:lnSpc>
                          <a:spcPct val="250000"/>
                        </a:lnSpc>
                        <a:spcAft>
                          <a:spcPts val="1000"/>
                        </a:spcAft>
                      </a:pPr>
                      <a:r>
                        <a:rPr lang="ru-RU" sz="1400" dirty="0">
                          <a:effectLst/>
                          <a:latin typeface="Times New Roman" pitchFamily="18" charset="0"/>
                          <a:cs typeface="Times New Roman" pitchFamily="18" charset="0"/>
                        </a:rPr>
                        <a:t> </a:t>
                      </a:r>
                    </a:p>
                    <a:p>
                      <a:pPr algn="ctr">
                        <a:lnSpc>
                          <a:spcPct val="115000"/>
                        </a:lnSpc>
                        <a:spcAft>
                          <a:spcPts val="1000"/>
                        </a:spcAft>
                      </a:pPr>
                      <a:r>
                        <a:rPr lang="ru-RU" sz="1400" dirty="0">
                          <a:effectLst/>
                          <a:latin typeface="Times New Roman" pitchFamily="18" charset="0"/>
                          <a:cs typeface="Times New Roman" pitchFamily="18" charset="0"/>
                        </a:rPr>
                        <a:t> </a:t>
                      </a:r>
                    </a:p>
                    <a:p>
                      <a:pPr algn="ctr">
                        <a:lnSpc>
                          <a:spcPct val="115000"/>
                        </a:lnSpc>
                        <a:spcAft>
                          <a:spcPts val="1000"/>
                        </a:spcAft>
                      </a:pPr>
                      <a:r>
                        <a:rPr lang="ru-RU" sz="1400" dirty="0">
                          <a:effectLst/>
                          <a:latin typeface="Times New Roman" pitchFamily="18" charset="0"/>
                          <a:cs typeface="Times New Roman" pitchFamily="18" charset="0"/>
                        </a:rPr>
                        <a:t> </a:t>
                      </a:r>
                    </a:p>
                    <a:p>
                      <a:pPr algn="ctr">
                        <a:lnSpc>
                          <a:spcPct val="115000"/>
                        </a:lnSpc>
                        <a:spcAft>
                          <a:spcPts val="1000"/>
                        </a:spcAft>
                      </a:pPr>
                      <a:r>
                        <a:rPr lang="ru-RU" sz="1400" dirty="0">
                          <a:effectLst/>
                          <a:latin typeface="Times New Roman" pitchFamily="18" charset="0"/>
                          <a:cs typeface="Times New Roman" pitchFamily="18" charset="0"/>
                        </a:rPr>
                        <a:t> </a:t>
                      </a:r>
                    </a:p>
                    <a:p>
                      <a:pPr algn="ctr">
                        <a:lnSpc>
                          <a:spcPct val="115000"/>
                        </a:lnSpc>
                        <a:spcAft>
                          <a:spcPts val="1000"/>
                        </a:spcAft>
                      </a:pPr>
                      <a:r>
                        <a:rPr lang="ru-RU" sz="1400" dirty="0">
                          <a:effectLst/>
                          <a:latin typeface="Times New Roman" pitchFamily="18" charset="0"/>
                          <a:cs typeface="Times New Roman" pitchFamily="18" charset="0"/>
                        </a:rPr>
                        <a:t> </a:t>
                      </a:r>
                    </a:p>
                    <a:p>
                      <a:pPr algn="ctr">
                        <a:lnSpc>
                          <a:spcPct val="115000"/>
                        </a:lnSpc>
                        <a:spcAft>
                          <a:spcPts val="1000"/>
                        </a:spcAft>
                      </a:pPr>
                      <a:r>
                        <a:rPr lang="ru-RU" sz="1400" dirty="0">
                          <a:effectLst/>
                          <a:latin typeface="Times New Roman" pitchFamily="18" charset="0"/>
                          <a:cs typeface="Times New Roman" pitchFamily="18" charset="0"/>
                        </a:rPr>
                        <a:t> </a:t>
                      </a:r>
                    </a:p>
                    <a:p>
                      <a:pPr algn="ctr">
                        <a:lnSpc>
                          <a:spcPct val="115000"/>
                        </a:lnSpc>
                        <a:spcAft>
                          <a:spcPts val="1000"/>
                        </a:spcAft>
                      </a:pPr>
                      <a:r>
                        <a:rPr lang="ru-RU" sz="1400" dirty="0">
                          <a:effectLst/>
                          <a:latin typeface="Times New Roman" pitchFamily="18" charset="0"/>
                          <a:cs typeface="Times New Roman" pitchFamily="18" charset="0"/>
                        </a:rPr>
                        <a:t>Таблица 1. Последствия повышения налогов при разной эластичности спроса и предложения</a:t>
                      </a:r>
                      <a:endParaRPr lang="ru-RU" sz="1400" dirty="0">
                        <a:effectLst/>
                        <a:latin typeface="Times New Roman" pitchFamily="18" charset="0"/>
                        <a:ea typeface="Calibri"/>
                        <a:cs typeface="Times New Roman" pitchFamily="18" charset="0"/>
                      </a:endParaRPr>
                    </a:p>
                  </a:txBody>
                  <a:tcPr marL="0" marR="0" marT="0" marB="0" anchor="ctr"/>
                </a:tc>
                <a:tc hMerge="1">
                  <a:txBody>
                    <a:bodyPr/>
                    <a:lstStyle/>
                    <a:p>
                      <a:endParaRPr lang="ru-RU"/>
                    </a:p>
                  </a:txBody>
                  <a:tcPr/>
                </a:tc>
              </a:tr>
              <a:tr h="459001">
                <a:tc>
                  <a:txBody>
                    <a:bodyPr/>
                    <a:lstStyle/>
                    <a:p>
                      <a:pPr algn="ctr">
                        <a:lnSpc>
                          <a:spcPct val="250000"/>
                        </a:lnSpc>
                        <a:spcAft>
                          <a:spcPts val="1000"/>
                        </a:spcAft>
                      </a:pPr>
                      <a:r>
                        <a:rPr lang="ru-RU" sz="1400" dirty="0">
                          <a:effectLst/>
                          <a:latin typeface="Times New Roman" pitchFamily="18" charset="0"/>
                          <a:cs typeface="Times New Roman" pitchFamily="18" charset="0"/>
                        </a:rPr>
                        <a:t>Чем выше эластичность предложения, тем:</a:t>
                      </a:r>
                      <a:endParaRPr lang="ru-RU" sz="1400" dirty="0">
                        <a:effectLst/>
                        <a:latin typeface="Times New Roman" pitchFamily="18" charset="0"/>
                        <a:ea typeface="Calibri"/>
                        <a:cs typeface="Times New Roman" pitchFamily="18" charset="0"/>
                      </a:endParaRPr>
                    </a:p>
                  </a:txBody>
                  <a:tcPr marL="0" marR="0" marT="0" marB="0" anchor="ctr"/>
                </a:tc>
                <a:tc>
                  <a:txBody>
                    <a:bodyPr/>
                    <a:lstStyle/>
                    <a:p>
                      <a:pPr algn="ctr">
                        <a:lnSpc>
                          <a:spcPct val="250000"/>
                        </a:lnSpc>
                        <a:spcAft>
                          <a:spcPts val="1000"/>
                        </a:spcAft>
                      </a:pPr>
                      <a:r>
                        <a:rPr lang="ru-RU" sz="1400" dirty="0">
                          <a:effectLst/>
                          <a:latin typeface="Times New Roman" pitchFamily="18" charset="0"/>
                          <a:cs typeface="Times New Roman" pitchFamily="18" charset="0"/>
                        </a:rPr>
                        <a:t>Чем выше эластичность спроса, тем:</a:t>
                      </a:r>
                      <a:endParaRPr lang="ru-RU" sz="1400" dirty="0">
                        <a:effectLst/>
                        <a:latin typeface="Times New Roman" pitchFamily="18" charset="0"/>
                        <a:ea typeface="Calibri"/>
                        <a:cs typeface="Times New Roman" pitchFamily="18" charset="0"/>
                      </a:endParaRPr>
                    </a:p>
                  </a:txBody>
                  <a:tcPr marL="0" marR="0" marT="0" marB="0" anchor="ctr"/>
                </a:tc>
              </a:tr>
              <a:tr h="459001">
                <a:tc>
                  <a:txBody>
                    <a:bodyPr/>
                    <a:lstStyle/>
                    <a:p>
                      <a:pPr>
                        <a:lnSpc>
                          <a:spcPct val="250000"/>
                        </a:lnSpc>
                        <a:spcAft>
                          <a:spcPts val="1000"/>
                        </a:spcAft>
                      </a:pPr>
                      <a:r>
                        <a:rPr lang="ru-RU" sz="1400">
                          <a:effectLst/>
                          <a:latin typeface="Times New Roman" pitchFamily="18" charset="0"/>
                          <a:cs typeface="Times New Roman" pitchFamily="18" charset="0"/>
                        </a:rPr>
                        <a:t>Выше рост цен</a:t>
                      </a:r>
                      <a:endParaRPr lang="ru-RU" sz="1400">
                        <a:effectLst/>
                        <a:latin typeface="Times New Roman" pitchFamily="18" charset="0"/>
                        <a:ea typeface="Calibri"/>
                        <a:cs typeface="Times New Roman" pitchFamily="18" charset="0"/>
                      </a:endParaRPr>
                    </a:p>
                  </a:txBody>
                  <a:tcPr marL="0" marR="0" marT="0" marB="0"/>
                </a:tc>
                <a:tc>
                  <a:txBody>
                    <a:bodyPr/>
                    <a:lstStyle/>
                    <a:p>
                      <a:pPr>
                        <a:lnSpc>
                          <a:spcPct val="250000"/>
                        </a:lnSpc>
                        <a:spcAft>
                          <a:spcPts val="1000"/>
                        </a:spcAft>
                      </a:pPr>
                      <a:r>
                        <a:rPr lang="ru-RU" sz="1400" dirty="0">
                          <a:effectLst/>
                          <a:latin typeface="Times New Roman" pitchFamily="18" charset="0"/>
                          <a:cs typeface="Times New Roman" pitchFamily="18" charset="0"/>
                        </a:rPr>
                        <a:t>Ниже рост цен</a:t>
                      </a:r>
                      <a:endParaRPr lang="ru-RU" sz="1400" dirty="0">
                        <a:effectLst/>
                        <a:latin typeface="Times New Roman" pitchFamily="18" charset="0"/>
                        <a:ea typeface="Calibri"/>
                        <a:cs typeface="Times New Roman" pitchFamily="18" charset="0"/>
                      </a:endParaRPr>
                    </a:p>
                  </a:txBody>
                  <a:tcPr marL="0" marR="0" marT="0" marB="0"/>
                </a:tc>
              </a:tr>
              <a:tr h="459001">
                <a:tc>
                  <a:txBody>
                    <a:bodyPr/>
                    <a:lstStyle/>
                    <a:p>
                      <a:pPr>
                        <a:lnSpc>
                          <a:spcPct val="250000"/>
                        </a:lnSpc>
                        <a:spcAft>
                          <a:spcPts val="1000"/>
                        </a:spcAft>
                      </a:pPr>
                      <a:r>
                        <a:rPr lang="ru-RU" sz="1400">
                          <a:effectLst/>
                          <a:latin typeface="Times New Roman" pitchFamily="18" charset="0"/>
                          <a:cs typeface="Times New Roman" pitchFamily="18" charset="0"/>
                        </a:rPr>
                        <a:t>Сильнее падение объема</a:t>
                      </a:r>
                      <a:endParaRPr lang="ru-RU" sz="1400">
                        <a:effectLst/>
                        <a:latin typeface="Times New Roman" pitchFamily="18" charset="0"/>
                        <a:ea typeface="Calibri"/>
                        <a:cs typeface="Times New Roman" pitchFamily="18" charset="0"/>
                      </a:endParaRPr>
                    </a:p>
                  </a:txBody>
                  <a:tcPr marL="0" marR="0" marT="0" marB="0"/>
                </a:tc>
                <a:tc>
                  <a:txBody>
                    <a:bodyPr/>
                    <a:lstStyle/>
                    <a:p>
                      <a:pPr>
                        <a:lnSpc>
                          <a:spcPct val="250000"/>
                        </a:lnSpc>
                        <a:spcAft>
                          <a:spcPts val="1000"/>
                        </a:spcAft>
                      </a:pPr>
                      <a:r>
                        <a:rPr lang="ru-RU" sz="1400" dirty="0">
                          <a:effectLst/>
                          <a:latin typeface="Times New Roman" pitchFamily="18" charset="0"/>
                          <a:cs typeface="Times New Roman" pitchFamily="18" charset="0"/>
                        </a:rPr>
                        <a:t>Сильнее падение объема</a:t>
                      </a:r>
                      <a:endParaRPr lang="ru-RU" sz="1400" dirty="0">
                        <a:effectLst/>
                        <a:latin typeface="Times New Roman" pitchFamily="18" charset="0"/>
                        <a:ea typeface="Calibri"/>
                        <a:cs typeface="Times New Roman" pitchFamily="18" charset="0"/>
                      </a:endParaRPr>
                    </a:p>
                  </a:txBody>
                  <a:tcPr marL="0" marR="0" marT="0" marB="0"/>
                </a:tc>
              </a:tr>
              <a:tr h="459001">
                <a:tc>
                  <a:txBody>
                    <a:bodyPr/>
                    <a:lstStyle/>
                    <a:p>
                      <a:pPr>
                        <a:lnSpc>
                          <a:spcPct val="250000"/>
                        </a:lnSpc>
                        <a:spcAft>
                          <a:spcPts val="1000"/>
                        </a:spcAft>
                      </a:pPr>
                      <a:r>
                        <a:rPr lang="ru-RU" sz="1400">
                          <a:effectLst/>
                          <a:latin typeface="Times New Roman" pitchFamily="18" charset="0"/>
                          <a:cs typeface="Times New Roman" pitchFamily="18" charset="0"/>
                        </a:rPr>
                        <a:t>Меньше налоговые поступления</a:t>
                      </a:r>
                      <a:endParaRPr lang="ru-RU" sz="1400">
                        <a:effectLst/>
                        <a:latin typeface="Times New Roman" pitchFamily="18" charset="0"/>
                        <a:ea typeface="Calibri"/>
                        <a:cs typeface="Times New Roman" pitchFamily="18" charset="0"/>
                      </a:endParaRPr>
                    </a:p>
                  </a:txBody>
                  <a:tcPr marL="0" marR="0" marT="0" marB="0"/>
                </a:tc>
                <a:tc>
                  <a:txBody>
                    <a:bodyPr/>
                    <a:lstStyle/>
                    <a:p>
                      <a:pPr>
                        <a:lnSpc>
                          <a:spcPct val="250000"/>
                        </a:lnSpc>
                        <a:spcAft>
                          <a:spcPts val="1000"/>
                        </a:spcAft>
                      </a:pPr>
                      <a:r>
                        <a:rPr lang="ru-RU" sz="1400" dirty="0">
                          <a:effectLst/>
                          <a:latin typeface="Times New Roman" pitchFamily="18" charset="0"/>
                          <a:cs typeface="Times New Roman" pitchFamily="18" charset="0"/>
                        </a:rPr>
                        <a:t>Меньше налоговые поступления</a:t>
                      </a:r>
                      <a:endParaRPr lang="ru-RU" sz="1400" dirty="0">
                        <a:effectLst/>
                        <a:latin typeface="Times New Roman" pitchFamily="18" charset="0"/>
                        <a:ea typeface="Calibri"/>
                        <a:cs typeface="Times New Roman" pitchFamily="18" charset="0"/>
                      </a:endParaRPr>
                    </a:p>
                  </a:txBody>
                  <a:tcPr marL="0" marR="0" marT="0" marB="0"/>
                </a:tc>
              </a:tr>
              <a:tr h="459001">
                <a:tc>
                  <a:txBody>
                    <a:bodyPr/>
                    <a:lstStyle/>
                    <a:p>
                      <a:pPr>
                        <a:lnSpc>
                          <a:spcPct val="250000"/>
                        </a:lnSpc>
                        <a:spcAft>
                          <a:spcPts val="1000"/>
                        </a:spcAft>
                      </a:pPr>
                      <a:r>
                        <a:rPr lang="ru-RU" sz="1400">
                          <a:effectLst/>
                          <a:latin typeface="Times New Roman" pitchFamily="18" charset="0"/>
                          <a:cs typeface="Times New Roman" pitchFamily="18" charset="0"/>
                        </a:rPr>
                        <a:t>Меньше потери производства</a:t>
                      </a:r>
                      <a:endParaRPr lang="ru-RU" sz="1400">
                        <a:effectLst/>
                        <a:latin typeface="Times New Roman" pitchFamily="18" charset="0"/>
                        <a:ea typeface="Calibri"/>
                        <a:cs typeface="Times New Roman" pitchFamily="18" charset="0"/>
                      </a:endParaRPr>
                    </a:p>
                  </a:txBody>
                  <a:tcPr marL="0" marR="0" marT="0" marB="0"/>
                </a:tc>
                <a:tc>
                  <a:txBody>
                    <a:bodyPr/>
                    <a:lstStyle/>
                    <a:p>
                      <a:pPr>
                        <a:lnSpc>
                          <a:spcPct val="250000"/>
                        </a:lnSpc>
                        <a:spcAft>
                          <a:spcPts val="1000"/>
                        </a:spcAft>
                      </a:pPr>
                      <a:r>
                        <a:rPr lang="ru-RU" sz="1400" dirty="0">
                          <a:effectLst/>
                          <a:latin typeface="Times New Roman" pitchFamily="18" charset="0"/>
                          <a:cs typeface="Times New Roman" pitchFamily="18" charset="0"/>
                        </a:rPr>
                        <a:t>Больше потери производства</a:t>
                      </a:r>
                      <a:endParaRPr lang="ru-RU" sz="1400" dirty="0">
                        <a:effectLst/>
                        <a:latin typeface="Times New Roman" pitchFamily="18" charset="0"/>
                        <a:ea typeface="Calibri"/>
                        <a:cs typeface="Times New Roman" pitchFamily="18" charset="0"/>
                      </a:endParaRPr>
                    </a:p>
                  </a:txBody>
                  <a:tcPr marL="0" marR="0" marT="0" marB="0"/>
                </a:tc>
              </a:tr>
              <a:tr h="459001">
                <a:tc>
                  <a:txBody>
                    <a:bodyPr/>
                    <a:lstStyle/>
                    <a:p>
                      <a:pPr>
                        <a:lnSpc>
                          <a:spcPct val="250000"/>
                        </a:lnSpc>
                        <a:spcAft>
                          <a:spcPts val="1000"/>
                        </a:spcAft>
                      </a:pPr>
                      <a:r>
                        <a:rPr lang="ru-RU" sz="1400">
                          <a:effectLst/>
                          <a:latin typeface="Times New Roman" pitchFamily="18" charset="0"/>
                          <a:cs typeface="Times New Roman" pitchFamily="18" charset="0"/>
                        </a:rPr>
                        <a:t>Больше потери потребителя</a:t>
                      </a:r>
                      <a:endParaRPr lang="ru-RU" sz="1400">
                        <a:effectLst/>
                        <a:latin typeface="Times New Roman" pitchFamily="18" charset="0"/>
                        <a:ea typeface="Calibri"/>
                        <a:cs typeface="Times New Roman" pitchFamily="18" charset="0"/>
                      </a:endParaRPr>
                    </a:p>
                  </a:txBody>
                  <a:tcPr marL="0" marR="0" marT="0" marB="0"/>
                </a:tc>
                <a:tc>
                  <a:txBody>
                    <a:bodyPr/>
                    <a:lstStyle/>
                    <a:p>
                      <a:pPr>
                        <a:lnSpc>
                          <a:spcPct val="250000"/>
                        </a:lnSpc>
                        <a:spcAft>
                          <a:spcPts val="1000"/>
                        </a:spcAft>
                      </a:pPr>
                      <a:r>
                        <a:rPr lang="ru-RU" sz="1400" dirty="0">
                          <a:effectLst/>
                          <a:latin typeface="Times New Roman" pitchFamily="18" charset="0"/>
                          <a:cs typeface="Times New Roman" pitchFamily="18" charset="0"/>
                        </a:rPr>
                        <a:t>Меньше потери потребителя</a:t>
                      </a:r>
                      <a:endParaRPr lang="ru-RU" sz="1400" dirty="0">
                        <a:effectLst/>
                        <a:latin typeface="Times New Roman" pitchFamily="18" charset="0"/>
                        <a:ea typeface="Calibri"/>
                        <a:cs typeface="Times New Roman" pitchFamily="18" charset="0"/>
                      </a:endParaRPr>
                    </a:p>
                  </a:txBody>
                  <a:tcPr marL="0" marR="0" marT="0" marB="0"/>
                </a:tc>
              </a:tr>
            </a:tbl>
          </a:graphicData>
        </a:graphic>
      </p:graphicFrame>
      <p:sp>
        <p:nvSpPr>
          <p:cNvPr id="3" name="Rectangle 1"/>
          <p:cNvSpPr>
            <a:spLocks noChangeArrowheads="1"/>
          </p:cNvSpPr>
          <p:nvPr/>
        </p:nvSpPr>
        <p:spPr bwMode="auto">
          <a:xfrm>
            <a:off x="1450975" y="14366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4823309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67544" y="3180968"/>
            <a:ext cx="8424936" cy="830997"/>
          </a:xfrm>
          <a:prstGeom prst="rect">
            <a:avLst/>
          </a:prstGeom>
        </p:spPr>
        <p:txBody>
          <a:bodyPr wrap="square">
            <a:spAutoFit/>
          </a:bodyPr>
          <a:lstStyle/>
          <a:p>
            <a:pPr algn="just"/>
            <a:r>
              <a:rPr lang="ru-RU" sz="2400" b="1" dirty="0" smtClean="0">
                <a:latin typeface="Times New Roman" pitchFamily="18" charset="0"/>
                <a:cs typeface="Times New Roman" pitchFamily="18" charset="0"/>
              </a:rPr>
              <a:t>Вопрос 5. </a:t>
            </a:r>
            <a:r>
              <a:rPr lang="ru-RU" sz="2400" b="1" dirty="0">
                <a:latin typeface="Times New Roman" pitchFamily="18" charset="0"/>
                <a:cs typeface="Times New Roman" pitchFamily="18" charset="0"/>
              </a:rPr>
              <a:t>Маржинализм и теория потребительского поведения</a:t>
            </a:r>
          </a:p>
        </p:txBody>
      </p:sp>
    </p:spTree>
    <p:extLst>
      <p:ext uri="{BB962C8B-B14F-4D97-AF65-F5344CB8AC3E}">
        <p14:creationId xmlns:p14="http://schemas.microsoft.com/office/powerpoint/2010/main" val="11871392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71600" y="1997839"/>
            <a:ext cx="7128792" cy="4307398"/>
          </a:xfrm>
          <a:prstGeom prst="rect">
            <a:avLst/>
          </a:prstGeom>
        </p:spPr>
        <p:txBody>
          <a:bodyPr wrap="square">
            <a:spAutoFit/>
          </a:bodyPr>
          <a:lstStyle/>
          <a:p>
            <a:pPr algn="just">
              <a:lnSpc>
                <a:spcPct val="200000"/>
              </a:lnSpc>
            </a:pPr>
            <a:r>
              <a:rPr lang="ru-RU" b="1" dirty="0"/>
              <a:t> </a:t>
            </a:r>
            <a:r>
              <a:rPr lang="ru-RU" sz="2000" b="1" dirty="0">
                <a:latin typeface="Times New Roman" pitchFamily="18" charset="0"/>
                <a:cs typeface="Times New Roman" pitchFamily="18" charset="0"/>
              </a:rPr>
              <a:t>Закон убывающей предельной полезности</a:t>
            </a:r>
          </a:p>
          <a:p>
            <a:pPr algn="just">
              <a:lnSpc>
                <a:spcPct val="200000"/>
              </a:lnSpc>
            </a:pPr>
            <a:r>
              <a:rPr lang="ru-RU" sz="2000" dirty="0">
                <a:latin typeface="Times New Roman" pitchFamily="18" charset="0"/>
                <a:cs typeface="Times New Roman" pitchFamily="18" charset="0"/>
              </a:rPr>
              <a:t>Таким образом, суть экономического закона убывающей предельной полезности состоит в том, что по мере роста потребления однородных благ суммарный полезный эффект от них увеличивается, но одновременно неуклонно убывает предельная полезность каждой дополнительной единицы этого приращения. </a:t>
            </a:r>
          </a:p>
        </p:txBody>
      </p:sp>
    </p:spTree>
    <p:extLst>
      <p:ext uri="{BB962C8B-B14F-4D97-AF65-F5344CB8AC3E}">
        <p14:creationId xmlns:p14="http://schemas.microsoft.com/office/powerpoint/2010/main" val="3542115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683568" y="612845"/>
            <a:ext cx="7992888" cy="5078313"/>
          </a:xfrm>
          <a:prstGeom prst="rect">
            <a:avLst/>
          </a:prstGeom>
        </p:spPr>
        <p:txBody>
          <a:bodyPr wrap="square">
            <a:spAutoFit/>
          </a:bodyPr>
          <a:lstStyle/>
          <a:p>
            <a:pPr algn="just"/>
            <a:r>
              <a:rPr lang="ru-RU" dirty="0">
                <a:latin typeface="Times New Roman" pitchFamily="18" charset="0"/>
                <a:cs typeface="Times New Roman" pitchFamily="18" charset="0"/>
              </a:rPr>
              <a:t>Приращение количества экономических благ (см. гр. 1) от 0 до 5 единиц сопровождается увеличением суммарного полезного эффекта (гр. 2). Предельная полезность благ (гр. 3) рассчитывается как разность величин последующего и предыдущего числовых значений суммарного полезного эффекта (гр. 2). Легко видеть, что значения предельной полезности каждой дополнительной единицы приращения благ неуклонно снижаются и при достижении 5-й единицы падают до 0. После достижения нулевой предельной полезности блага (в нашем примере - это 5-я единица) дальнейшее приращение его потребления экономически нецелесообразно. Ведь общая полезность с этого момента перестает возрастать, сколько бы еще благ мы не приобрели</a:t>
            </a:r>
            <a:r>
              <a:rPr lang="ru-RU" dirty="0" smtClean="0">
                <a:latin typeface="Times New Roman" pitchFamily="18" charset="0"/>
                <a:cs typeface="Times New Roman" pitchFamily="18" charset="0"/>
              </a:rPr>
              <a:t>.</a:t>
            </a:r>
          </a:p>
          <a:p>
            <a:pPr lvl="0" algn="just"/>
            <a:r>
              <a:rPr lang="ru-RU" dirty="0">
                <a:solidFill>
                  <a:srgbClr val="000000"/>
                </a:solidFill>
                <a:latin typeface="Times New Roman" pitchFamily="18" charset="0"/>
                <a:ea typeface="Times New Roman" pitchFamily="18" charset="0"/>
                <a:cs typeface="Times New Roman" pitchFamily="18" charset="0"/>
              </a:rPr>
              <a:t>Закон убывающей предельной полезности можно представить в виде табл.1</a:t>
            </a:r>
            <a:r>
              <a:rPr lang="ru-RU" dirty="0" smtClean="0">
                <a:solidFill>
                  <a:srgbClr val="000000"/>
                </a:solidFill>
                <a:latin typeface="Times New Roman" pitchFamily="18" charset="0"/>
                <a:ea typeface="Times New Roman" pitchFamily="18" charset="0"/>
                <a:cs typeface="Times New Roman" pitchFamily="18" charset="0"/>
              </a:rPr>
              <a:t>.</a:t>
            </a:r>
            <a:endParaRPr lang="en-US" dirty="0" smtClean="0">
              <a:solidFill>
                <a:srgbClr val="000000"/>
              </a:solidFill>
              <a:latin typeface="Times New Roman" pitchFamily="18" charset="0"/>
              <a:ea typeface="Times New Roman" pitchFamily="18" charset="0"/>
              <a:cs typeface="Times New Roman" pitchFamily="18" charset="0"/>
            </a:endParaRPr>
          </a:p>
          <a:p>
            <a:pPr lvl="0" algn="just"/>
            <a:r>
              <a:rPr lang="ru-RU" dirty="0" smtClean="0">
                <a:solidFill>
                  <a:srgbClr val="000000"/>
                </a:solidFill>
                <a:latin typeface="Times New Roman" pitchFamily="18" charset="0"/>
                <a:ea typeface="Times New Roman" pitchFamily="18" charset="0"/>
                <a:cs typeface="Times New Roman" pitchFamily="18" charset="0"/>
              </a:rPr>
              <a:t>Таблица 1 – Условный пример убывающей предельной полезности благ</a:t>
            </a:r>
          </a:p>
          <a:p>
            <a:pPr lvl="0" algn="just"/>
            <a:endParaRPr lang="en-US" dirty="0" smtClean="0">
              <a:solidFill>
                <a:srgbClr val="000000"/>
              </a:solidFill>
              <a:latin typeface="Times New Roman" pitchFamily="18" charset="0"/>
              <a:ea typeface="Times New Roman" pitchFamily="18" charset="0"/>
              <a:cs typeface="Times New Roman" pitchFamily="18" charset="0"/>
            </a:endParaRPr>
          </a:p>
          <a:p>
            <a:pPr lvl="0" algn="just"/>
            <a:endParaRPr lang="ru-RU" dirty="0">
              <a:latin typeface="Times New Roman" pitchFamily="18" charset="0"/>
              <a:cs typeface="Times New Roman" pitchFamily="18" charset="0"/>
            </a:endParaRPr>
          </a:p>
          <a:p>
            <a:pPr algn="just"/>
            <a:endParaRPr lang="ru-RU" dirty="0" smtClean="0">
              <a:latin typeface="Times New Roman" pitchFamily="18" charset="0"/>
              <a:cs typeface="Times New Roman" pitchFamily="18" charset="0"/>
            </a:endParaRPr>
          </a:p>
          <a:p>
            <a:pPr algn="just"/>
            <a:endParaRPr lang="ru-RU" dirty="0" smtClean="0">
              <a:latin typeface="Times New Roman" pitchFamily="18" charset="0"/>
              <a:cs typeface="Times New Roman" pitchFamily="18" charset="0"/>
            </a:endParaRPr>
          </a:p>
          <a:p>
            <a:pPr algn="just"/>
            <a:endParaRPr lang="ru-RU" dirty="0">
              <a:latin typeface="Times New Roman" pitchFamily="18" charset="0"/>
              <a:cs typeface="Times New Roman" pitchFamily="18" charset="0"/>
            </a:endParaRPr>
          </a:p>
          <a:p>
            <a:r>
              <a:rPr lang="ru-RU" dirty="0"/>
              <a:t> </a:t>
            </a:r>
          </a:p>
        </p:txBody>
      </p:sp>
      <p:graphicFrame>
        <p:nvGraphicFramePr>
          <p:cNvPr id="8" name="Таблица 7"/>
          <p:cNvGraphicFramePr>
            <a:graphicFrameLocks noGrp="1"/>
          </p:cNvGraphicFramePr>
          <p:nvPr>
            <p:extLst>
              <p:ext uri="{D42A27DB-BD31-4B8C-83A1-F6EECF244321}">
                <p14:modId xmlns:p14="http://schemas.microsoft.com/office/powerpoint/2010/main" val="2994295825"/>
              </p:ext>
            </p:extLst>
          </p:nvPr>
        </p:nvGraphicFramePr>
        <p:xfrm>
          <a:off x="683568" y="4005067"/>
          <a:ext cx="8021862" cy="2696317"/>
        </p:xfrm>
        <a:graphic>
          <a:graphicData uri="http://schemas.openxmlformats.org/drawingml/2006/table">
            <a:tbl>
              <a:tblPr firstRow="1" firstCol="1" bandRow="1">
                <a:tableStyleId>{5C22544A-7EE6-4342-B048-85BDC9FD1C3A}</a:tableStyleId>
              </a:tblPr>
              <a:tblGrid>
                <a:gridCol w="2673954"/>
                <a:gridCol w="2673954"/>
                <a:gridCol w="2673954"/>
              </a:tblGrid>
              <a:tr h="1048062">
                <a:tc>
                  <a:txBody>
                    <a:bodyPr/>
                    <a:lstStyle/>
                    <a:p>
                      <a:pPr algn="just">
                        <a:lnSpc>
                          <a:spcPct val="115000"/>
                        </a:lnSpc>
                        <a:spcAft>
                          <a:spcPts val="1000"/>
                        </a:spcAft>
                      </a:pPr>
                      <a:r>
                        <a:rPr lang="ru-RU" sz="1200" dirty="0">
                          <a:effectLst/>
                        </a:rPr>
                        <a:t>Количество благ, единиц</a:t>
                      </a:r>
                      <a:endParaRPr lang="ru-RU" sz="1100" dirty="0">
                        <a:effectLst/>
                        <a:latin typeface="Calibri"/>
                        <a:ea typeface="Calibri"/>
                        <a:cs typeface="Times New Roman"/>
                      </a:endParaRPr>
                    </a:p>
                  </a:txBody>
                  <a:tcPr marL="0" marR="0" marT="0" marB="0" anchor="ctr"/>
                </a:tc>
                <a:tc>
                  <a:txBody>
                    <a:bodyPr/>
                    <a:lstStyle/>
                    <a:p>
                      <a:pPr algn="just">
                        <a:lnSpc>
                          <a:spcPct val="115000"/>
                        </a:lnSpc>
                        <a:spcAft>
                          <a:spcPts val="1000"/>
                        </a:spcAft>
                      </a:pPr>
                      <a:r>
                        <a:rPr lang="ru-RU" sz="1200" dirty="0">
                          <a:effectLst/>
                        </a:rPr>
                        <a:t>Суммарный полезный эффект</a:t>
                      </a:r>
                      <a:endParaRPr lang="ru-RU" sz="1100" dirty="0">
                        <a:effectLst/>
                        <a:latin typeface="Calibri"/>
                        <a:ea typeface="Calibri"/>
                        <a:cs typeface="Times New Roman"/>
                      </a:endParaRPr>
                    </a:p>
                  </a:txBody>
                  <a:tcPr marL="0" marR="0" marT="0" marB="0" anchor="ctr"/>
                </a:tc>
                <a:tc>
                  <a:txBody>
                    <a:bodyPr/>
                    <a:lstStyle/>
                    <a:p>
                      <a:pPr algn="just">
                        <a:lnSpc>
                          <a:spcPct val="115000"/>
                        </a:lnSpc>
                        <a:spcAft>
                          <a:spcPts val="1000"/>
                        </a:spcAft>
                      </a:pPr>
                      <a:r>
                        <a:rPr lang="ru-RU" sz="1200">
                          <a:effectLst/>
                        </a:rPr>
                        <a:t>Предельная полезность благ</a:t>
                      </a:r>
                      <a:endParaRPr lang="ru-RU" sz="1100">
                        <a:effectLst/>
                        <a:latin typeface="Calibri"/>
                        <a:ea typeface="Calibri"/>
                        <a:cs typeface="Times New Roman"/>
                      </a:endParaRPr>
                    </a:p>
                  </a:txBody>
                  <a:tcPr marL="0" marR="0" marT="0" marB="0" anchor="ctr"/>
                </a:tc>
              </a:tr>
              <a:tr h="235465">
                <a:tc>
                  <a:txBody>
                    <a:bodyPr/>
                    <a:lstStyle/>
                    <a:p>
                      <a:pPr algn="just">
                        <a:lnSpc>
                          <a:spcPct val="115000"/>
                        </a:lnSpc>
                        <a:spcAft>
                          <a:spcPts val="1000"/>
                        </a:spcAft>
                      </a:pPr>
                      <a:r>
                        <a:rPr lang="ru-RU" sz="1200">
                          <a:effectLst/>
                        </a:rPr>
                        <a:t>(1)</a:t>
                      </a:r>
                      <a:endParaRPr lang="ru-RU" sz="1100">
                        <a:effectLst/>
                        <a:latin typeface="Calibri"/>
                        <a:ea typeface="Calibri"/>
                        <a:cs typeface="Times New Roman"/>
                      </a:endParaRPr>
                    </a:p>
                  </a:txBody>
                  <a:tcPr marL="0" marR="0" marT="0" marB="0" anchor="ctr"/>
                </a:tc>
                <a:tc>
                  <a:txBody>
                    <a:bodyPr/>
                    <a:lstStyle/>
                    <a:p>
                      <a:pPr algn="just">
                        <a:lnSpc>
                          <a:spcPct val="115000"/>
                        </a:lnSpc>
                        <a:spcAft>
                          <a:spcPts val="1000"/>
                        </a:spcAft>
                      </a:pPr>
                      <a:r>
                        <a:rPr lang="ru-RU" sz="1200">
                          <a:effectLst/>
                        </a:rPr>
                        <a:t>(2)</a:t>
                      </a:r>
                      <a:endParaRPr lang="ru-RU" sz="1100">
                        <a:effectLst/>
                        <a:latin typeface="Calibri"/>
                        <a:ea typeface="Calibri"/>
                        <a:cs typeface="Times New Roman"/>
                      </a:endParaRPr>
                    </a:p>
                  </a:txBody>
                  <a:tcPr marL="0" marR="0" marT="0" marB="0" anchor="ctr"/>
                </a:tc>
                <a:tc>
                  <a:txBody>
                    <a:bodyPr/>
                    <a:lstStyle/>
                    <a:p>
                      <a:pPr algn="just">
                        <a:lnSpc>
                          <a:spcPct val="115000"/>
                        </a:lnSpc>
                        <a:spcAft>
                          <a:spcPts val="1000"/>
                        </a:spcAft>
                      </a:pPr>
                      <a:r>
                        <a:rPr lang="ru-RU" sz="1200">
                          <a:effectLst/>
                        </a:rPr>
                        <a:t>(3)</a:t>
                      </a:r>
                      <a:endParaRPr lang="ru-RU" sz="1100">
                        <a:effectLst/>
                        <a:latin typeface="Calibri"/>
                        <a:ea typeface="Calibri"/>
                        <a:cs typeface="Times New Roman"/>
                      </a:endParaRPr>
                    </a:p>
                  </a:txBody>
                  <a:tcPr marL="0" marR="0" marT="0" marB="0" anchor="ctr"/>
                </a:tc>
              </a:tr>
              <a:tr h="235465">
                <a:tc>
                  <a:txBody>
                    <a:bodyPr/>
                    <a:lstStyle/>
                    <a:p>
                      <a:pPr algn="just">
                        <a:lnSpc>
                          <a:spcPct val="115000"/>
                        </a:lnSpc>
                        <a:spcAft>
                          <a:spcPts val="1000"/>
                        </a:spcAft>
                      </a:pPr>
                      <a:r>
                        <a:rPr lang="ru-RU" sz="1200">
                          <a:effectLst/>
                        </a:rPr>
                        <a:t>0</a:t>
                      </a:r>
                      <a:endParaRPr lang="ru-RU" sz="1100">
                        <a:effectLst/>
                        <a:latin typeface="Calibri"/>
                        <a:ea typeface="Calibri"/>
                        <a:cs typeface="Times New Roman"/>
                      </a:endParaRPr>
                    </a:p>
                  </a:txBody>
                  <a:tcPr marL="0" marR="0" marT="0" marB="0"/>
                </a:tc>
                <a:tc>
                  <a:txBody>
                    <a:bodyPr/>
                    <a:lstStyle/>
                    <a:p>
                      <a:pPr algn="just">
                        <a:lnSpc>
                          <a:spcPct val="115000"/>
                        </a:lnSpc>
                        <a:spcAft>
                          <a:spcPts val="1000"/>
                        </a:spcAft>
                      </a:pPr>
                      <a:r>
                        <a:rPr lang="ru-RU" sz="1200">
                          <a:effectLst/>
                        </a:rPr>
                        <a:t>-</a:t>
                      </a:r>
                      <a:endParaRPr lang="ru-RU" sz="1100">
                        <a:effectLst/>
                        <a:latin typeface="Calibri"/>
                        <a:ea typeface="Calibri"/>
                        <a:cs typeface="Times New Roman"/>
                      </a:endParaRPr>
                    </a:p>
                  </a:txBody>
                  <a:tcPr marL="0" marR="0" marT="0" marB="0"/>
                </a:tc>
                <a:tc>
                  <a:txBody>
                    <a:bodyPr/>
                    <a:lstStyle/>
                    <a:p>
                      <a:pPr algn="just">
                        <a:lnSpc>
                          <a:spcPct val="115000"/>
                        </a:lnSpc>
                        <a:spcAft>
                          <a:spcPts val="1000"/>
                        </a:spcAft>
                      </a:pPr>
                      <a:r>
                        <a:rPr lang="ru-RU" sz="1200">
                          <a:effectLst/>
                        </a:rPr>
                        <a:t>-</a:t>
                      </a:r>
                      <a:endParaRPr lang="ru-RU" sz="1100">
                        <a:effectLst/>
                        <a:latin typeface="Calibri"/>
                        <a:ea typeface="Calibri"/>
                        <a:cs typeface="Times New Roman"/>
                      </a:endParaRPr>
                    </a:p>
                  </a:txBody>
                  <a:tcPr marL="0" marR="0" marT="0" marB="0"/>
                </a:tc>
              </a:tr>
              <a:tr h="235465">
                <a:tc>
                  <a:txBody>
                    <a:bodyPr/>
                    <a:lstStyle/>
                    <a:p>
                      <a:pPr algn="just">
                        <a:lnSpc>
                          <a:spcPct val="115000"/>
                        </a:lnSpc>
                        <a:spcAft>
                          <a:spcPts val="1000"/>
                        </a:spcAft>
                      </a:pPr>
                      <a:r>
                        <a:rPr lang="ru-RU" sz="1200">
                          <a:effectLst/>
                        </a:rPr>
                        <a:t>1</a:t>
                      </a:r>
                      <a:endParaRPr lang="ru-RU" sz="1100">
                        <a:effectLst/>
                        <a:latin typeface="Calibri"/>
                        <a:ea typeface="Calibri"/>
                        <a:cs typeface="Times New Roman"/>
                      </a:endParaRPr>
                    </a:p>
                  </a:txBody>
                  <a:tcPr marL="0" marR="0" marT="0" marB="0"/>
                </a:tc>
                <a:tc>
                  <a:txBody>
                    <a:bodyPr/>
                    <a:lstStyle/>
                    <a:p>
                      <a:pPr algn="just">
                        <a:lnSpc>
                          <a:spcPct val="115000"/>
                        </a:lnSpc>
                        <a:spcAft>
                          <a:spcPts val="1000"/>
                        </a:spcAft>
                      </a:pPr>
                      <a:r>
                        <a:rPr lang="ru-RU" sz="1200">
                          <a:effectLst/>
                        </a:rPr>
                        <a:t>4</a:t>
                      </a:r>
                      <a:endParaRPr lang="ru-RU" sz="1100">
                        <a:effectLst/>
                        <a:latin typeface="Calibri"/>
                        <a:ea typeface="Calibri"/>
                        <a:cs typeface="Times New Roman"/>
                      </a:endParaRPr>
                    </a:p>
                  </a:txBody>
                  <a:tcPr marL="0" marR="0" marT="0" marB="0"/>
                </a:tc>
                <a:tc>
                  <a:txBody>
                    <a:bodyPr/>
                    <a:lstStyle/>
                    <a:p>
                      <a:pPr algn="just">
                        <a:lnSpc>
                          <a:spcPct val="115000"/>
                        </a:lnSpc>
                        <a:spcAft>
                          <a:spcPts val="1000"/>
                        </a:spcAft>
                      </a:pPr>
                      <a:r>
                        <a:rPr lang="ru-RU" sz="1200">
                          <a:effectLst/>
                        </a:rPr>
                        <a:t>4</a:t>
                      </a:r>
                      <a:endParaRPr lang="ru-RU" sz="1100">
                        <a:effectLst/>
                        <a:latin typeface="Calibri"/>
                        <a:ea typeface="Calibri"/>
                        <a:cs typeface="Times New Roman"/>
                      </a:endParaRPr>
                    </a:p>
                  </a:txBody>
                  <a:tcPr marL="0" marR="0" marT="0" marB="0"/>
                </a:tc>
              </a:tr>
              <a:tr h="235465">
                <a:tc>
                  <a:txBody>
                    <a:bodyPr/>
                    <a:lstStyle/>
                    <a:p>
                      <a:pPr algn="just">
                        <a:lnSpc>
                          <a:spcPct val="115000"/>
                        </a:lnSpc>
                        <a:spcAft>
                          <a:spcPts val="1000"/>
                        </a:spcAft>
                      </a:pPr>
                      <a:r>
                        <a:rPr lang="ru-RU" sz="1200">
                          <a:effectLst/>
                        </a:rPr>
                        <a:t>2</a:t>
                      </a:r>
                      <a:endParaRPr lang="ru-RU" sz="1100">
                        <a:effectLst/>
                        <a:latin typeface="Calibri"/>
                        <a:ea typeface="Calibri"/>
                        <a:cs typeface="Times New Roman"/>
                      </a:endParaRPr>
                    </a:p>
                  </a:txBody>
                  <a:tcPr marL="0" marR="0" marT="0" marB="0"/>
                </a:tc>
                <a:tc>
                  <a:txBody>
                    <a:bodyPr/>
                    <a:lstStyle/>
                    <a:p>
                      <a:pPr algn="just">
                        <a:lnSpc>
                          <a:spcPct val="115000"/>
                        </a:lnSpc>
                        <a:spcAft>
                          <a:spcPts val="1000"/>
                        </a:spcAft>
                      </a:pPr>
                      <a:r>
                        <a:rPr lang="ru-RU" sz="1200">
                          <a:effectLst/>
                        </a:rPr>
                        <a:t>7</a:t>
                      </a:r>
                      <a:endParaRPr lang="ru-RU" sz="1100">
                        <a:effectLst/>
                        <a:latin typeface="Calibri"/>
                        <a:ea typeface="Calibri"/>
                        <a:cs typeface="Times New Roman"/>
                      </a:endParaRPr>
                    </a:p>
                  </a:txBody>
                  <a:tcPr marL="0" marR="0" marT="0" marB="0"/>
                </a:tc>
                <a:tc>
                  <a:txBody>
                    <a:bodyPr/>
                    <a:lstStyle/>
                    <a:p>
                      <a:pPr algn="just">
                        <a:lnSpc>
                          <a:spcPct val="115000"/>
                        </a:lnSpc>
                        <a:spcAft>
                          <a:spcPts val="1000"/>
                        </a:spcAft>
                      </a:pPr>
                      <a:r>
                        <a:rPr lang="ru-RU" sz="1200">
                          <a:effectLst/>
                        </a:rPr>
                        <a:t>3</a:t>
                      </a:r>
                      <a:endParaRPr lang="ru-RU" sz="1100">
                        <a:effectLst/>
                        <a:latin typeface="Calibri"/>
                        <a:ea typeface="Calibri"/>
                        <a:cs typeface="Times New Roman"/>
                      </a:endParaRPr>
                    </a:p>
                  </a:txBody>
                  <a:tcPr marL="0" marR="0" marT="0" marB="0"/>
                </a:tc>
              </a:tr>
              <a:tr h="235465">
                <a:tc>
                  <a:txBody>
                    <a:bodyPr/>
                    <a:lstStyle/>
                    <a:p>
                      <a:pPr algn="just">
                        <a:lnSpc>
                          <a:spcPct val="115000"/>
                        </a:lnSpc>
                        <a:spcAft>
                          <a:spcPts val="1000"/>
                        </a:spcAft>
                      </a:pPr>
                      <a:r>
                        <a:rPr lang="ru-RU" sz="1200">
                          <a:effectLst/>
                        </a:rPr>
                        <a:t>3</a:t>
                      </a:r>
                      <a:endParaRPr lang="ru-RU" sz="1100">
                        <a:effectLst/>
                        <a:latin typeface="Calibri"/>
                        <a:ea typeface="Calibri"/>
                        <a:cs typeface="Times New Roman"/>
                      </a:endParaRPr>
                    </a:p>
                  </a:txBody>
                  <a:tcPr marL="0" marR="0" marT="0" marB="0"/>
                </a:tc>
                <a:tc>
                  <a:txBody>
                    <a:bodyPr/>
                    <a:lstStyle/>
                    <a:p>
                      <a:pPr algn="just">
                        <a:lnSpc>
                          <a:spcPct val="115000"/>
                        </a:lnSpc>
                        <a:spcAft>
                          <a:spcPts val="1000"/>
                        </a:spcAft>
                      </a:pPr>
                      <a:r>
                        <a:rPr lang="ru-RU" sz="1200">
                          <a:effectLst/>
                        </a:rPr>
                        <a:t>9</a:t>
                      </a:r>
                      <a:endParaRPr lang="ru-RU" sz="1100">
                        <a:effectLst/>
                        <a:latin typeface="Calibri"/>
                        <a:ea typeface="Calibri"/>
                        <a:cs typeface="Times New Roman"/>
                      </a:endParaRPr>
                    </a:p>
                  </a:txBody>
                  <a:tcPr marL="0" marR="0" marT="0" marB="0"/>
                </a:tc>
                <a:tc>
                  <a:txBody>
                    <a:bodyPr/>
                    <a:lstStyle/>
                    <a:p>
                      <a:pPr algn="just">
                        <a:lnSpc>
                          <a:spcPct val="115000"/>
                        </a:lnSpc>
                        <a:spcAft>
                          <a:spcPts val="1000"/>
                        </a:spcAft>
                      </a:pPr>
                      <a:r>
                        <a:rPr lang="ru-RU" sz="1200">
                          <a:effectLst/>
                        </a:rPr>
                        <a:t>2</a:t>
                      </a:r>
                      <a:endParaRPr lang="ru-RU" sz="1100">
                        <a:effectLst/>
                        <a:latin typeface="Calibri"/>
                        <a:ea typeface="Calibri"/>
                        <a:cs typeface="Times New Roman"/>
                      </a:endParaRPr>
                    </a:p>
                  </a:txBody>
                  <a:tcPr marL="0" marR="0" marT="0" marB="0"/>
                </a:tc>
              </a:tr>
              <a:tr h="235465">
                <a:tc>
                  <a:txBody>
                    <a:bodyPr/>
                    <a:lstStyle/>
                    <a:p>
                      <a:pPr algn="just">
                        <a:lnSpc>
                          <a:spcPct val="115000"/>
                        </a:lnSpc>
                        <a:spcAft>
                          <a:spcPts val="1000"/>
                        </a:spcAft>
                      </a:pPr>
                      <a:r>
                        <a:rPr lang="ru-RU" sz="1200">
                          <a:effectLst/>
                        </a:rPr>
                        <a:t>4</a:t>
                      </a:r>
                      <a:endParaRPr lang="ru-RU" sz="1100">
                        <a:effectLst/>
                        <a:latin typeface="Calibri"/>
                        <a:ea typeface="Calibri"/>
                        <a:cs typeface="Times New Roman"/>
                      </a:endParaRPr>
                    </a:p>
                  </a:txBody>
                  <a:tcPr marL="0" marR="0" marT="0" marB="0"/>
                </a:tc>
                <a:tc>
                  <a:txBody>
                    <a:bodyPr/>
                    <a:lstStyle/>
                    <a:p>
                      <a:pPr algn="just">
                        <a:lnSpc>
                          <a:spcPct val="115000"/>
                        </a:lnSpc>
                        <a:spcAft>
                          <a:spcPts val="1000"/>
                        </a:spcAft>
                      </a:pPr>
                      <a:r>
                        <a:rPr lang="ru-RU" sz="1200">
                          <a:effectLst/>
                        </a:rPr>
                        <a:t>10</a:t>
                      </a:r>
                      <a:endParaRPr lang="ru-RU" sz="1100">
                        <a:effectLst/>
                        <a:latin typeface="Calibri"/>
                        <a:ea typeface="Calibri"/>
                        <a:cs typeface="Times New Roman"/>
                      </a:endParaRPr>
                    </a:p>
                  </a:txBody>
                  <a:tcPr marL="0" marR="0" marT="0" marB="0"/>
                </a:tc>
                <a:tc>
                  <a:txBody>
                    <a:bodyPr/>
                    <a:lstStyle/>
                    <a:p>
                      <a:pPr algn="just">
                        <a:lnSpc>
                          <a:spcPct val="115000"/>
                        </a:lnSpc>
                        <a:spcAft>
                          <a:spcPts val="1000"/>
                        </a:spcAft>
                      </a:pPr>
                      <a:r>
                        <a:rPr lang="ru-RU" sz="1200">
                          <a:effectLst/>
                        </a:rPr>
                        <a:t>1</a:t>
                      </a:r>
                      <a:endParaRPr lang="ru-RU" sz="1100">
                        <a:effectLst/>
                        <a:latin typeface="Calibri"/>
                        <a:ea typeface="Calibri"/>
                        <a:cs typeface="Times New Roman"/>
                      </a:endParaRPr>
                    </a:p>
                  </a:txBody>
                  <a:tcPr marL="0" marR="0" marT="0" marB="0"/>
                </a:tc>
              </a:tr>
              <a:tr h="235465">
                <a:tc>
                  <a:txBody>
                    <a:bodyPr/>
                    <a:lstStyle/>
                    <a:p>
                      <a:pPr algn="just">
                        <a:lnSpc>
                          <a:spcPct val="115000"/>
                        </a:lnSpc>
                        <a:spcAft>
                          <a:spcPts val="1000"/>
                        </a:spcAft>
                      </a:pPr>
                      <a:r>
                        <a:rPr lang="ru-RU" sz="1200">
                          <a:effectLst/>
                        </a:rPr>
                        <a:t>5</a:t>
                      </a:r>
                      <a:endParaRPr lang="ru-RU" sz="1100">
                        <a:effectLst/>
                        <a:latin typeface="Calibri"/>
                        <a:ea typeface="Calibri"/>
                        <a:cs typeface="Times New Roman"/>
                      </a:endParaRPr>
                    </a:p>
                  </a:txBody>
                  <a:tcPr marL="0" marR="0" marT="0" marB="0"/>
                </a:tc>
                <a:tc>
                  <a:txBody>
                    <a:bodyPr/>
                    <a:lstStyle/>
                    <a:p>
                      <a:pPr algn="just">
                        <a:lnSpc>
                          <a:spcPct val="115000"/>
                        </a:lnSpc>
                        <a:spcAft>
                          <a:spcPts val="1000"/>
                        </a:spcAft>
                      </a:pPr>
                      <a:r>
                        <a:rPr lang="ru-RU" sz="1200">
                          <a:effectLst/>
                        </a:rPr>
                        <a:t>10</a:t>
                      </a:r>
                      <a:endParaRPr lang="ru-RU" sz="1100">
                        <a:effectLst/>
                        <a:latin typeface="Calibri"/>
                        <a:ea typeface="Calibri"/>
                        <a:cs typeface="Times New Roman"/>
                      </a:endParaRPr>
                    </a:p>
                  </a:txBody>
                  <a:tcPr marL="0" marR="0" marT="0" marB="0"/>
                </a:tc>
                <a:tc>
                  <a:txBody>
                    <a:bodyPr/>
                    <a:lstStyle/>
                    <a:p>
                      <a:pPr algn="just">
                        <a:lnSpc>
                          <a:spcPct val="115000"/>
                        </a:lnSpc>
                        <a:spcAft>
                          <a:spcPts val="1000"/>
                        </a:spcAft>
                      </a:pPr>
                      <a:r>
                        <a:rPr lang="ru-RU" sz="1200" dirty="0">
                          <a:effectLst/>
                        </a:rPr>
                        <a:t>0</a:t>
                      </a:r>
                      <a:endParaRPr lang="ru-RU" sz="1100" dirty="0">
                        <a:effectLst/>
                        <a:latin typeface="Calibri"/>
                        <a:ea typeface="Calibri"/>
                        <a:cs typeface="Times New Roman"/>
                      </a:endParaRPr>
                    </a:p>
                  </a:txBody>
                  <a:tcPr marL="0" marR="0" marT="0" marB="0"/>
                </a:tc>
              </a:tr>
            </a:tbl>
          </a:graphicData>
        </a:graphic>
      </p:graphicFrame>
    </p:spTree>
    <p:extLst>
      <p:ext uri="{BB962C8B-B14F-4D97-AF65-F5344CB8AC3E}">
        <p14:creationId xmlns:p14="http://schemas.microsoft.com/office/powerpoint/2010/main" val="30716596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Функция суммарного полезного эффекта (или общей полезности -TU)"/>
          <p:cNvPicPr/>
          <p:nvPr/>
        </p:nvPicPr>
        <p:blipFill>
          <a:blip r:embed="rId2">
            <a:extLst>
              <a:ext uri="{28A0092B-C50C-407E-A947-70E740481C1C}">
                <a14:useLocalDpi xmlns:a14="http://schemas.microsoft.com/office/drawing/2010/main" val="0"/>
              </a:ext>
            </a:extLst>
          </a:blip>
          <a:srcRect/>
          <a:stretch>
            <a:fillRect/>
          </a:stretch>
        </p:blipFill>
        <p:spPr bwMode="auto">
          <a:xfrm>
            <a:off x="827584" y="404664"/>
            <a:ext cx="7704856" cy="3816424"/>
          </a:xfrm>
          <a:prstGeom prst="rect">
            <a:avLst/>
          </a:prstGeom>
          <a:noFill/>
          <a:ln>
            <a:noFill/>
          </a:ln>
        </p:spPr>
      </p:pic>
      <p:sp>
        <p:nvSpPr>
          <p:cNvPr id="3" name="Прямоугольник 2"/>
          <p:cNvSpPr/>
          <p:nvPr/>
        </p:nvSpPr>
        <p:spPr>
          <a:xfrm>
            <a:off x="827584" y="4813994"/>
            <a:ext cx="7992888" cy="707886"/>
          </a:xfrm>
          <a:prstGeom prst="rect">
            <a:avLst/>
          </a:prstGeom>
        </p:spPr>
        <p:txBody>
          <a:bodyPr wrap="square">
            <a:spAutoFit/>
          </a:bodyPr>
          <a:lstStyle/>
          <a:p>
            <a:pPr algn="just"/>
            <a:r>
              <a:rPr lang="ru-RU" sz="2000" b="1" dirty="0" smtClean="0">
                <a:latin typeface="Times New Roman" pitchFamily="18" charset="0"/>
                <a:cs typeface="Times New Roman" pitchFamily="18" charset="0"/>
              </a:rPr>
              <a:t>Рис</a:t>
            </a:r>
            <a:r>
              <a:rPr lang="ru-RU" sz="2000" b="1" dirty="0">
                <a:latin typeface="Times New Roman" pitchFamily="18" charset="0"/>
                <a:cs typeface="Times New Roman" pitchFamily="18" charset="0"/>
              </a:rPr>
              <a:t>. 1. </a:t>
            </a:r>
            <a:r>
              <a:rPr lang="ru-RU" sz="2000" dirty="0">
                <a:latin typeface="Times New Roman" pitchFamily="18" charset="0"/>
                <a:cs typeface="Times New Roman" pitchFamily="18" charset="0"/>
              </a:rPr>
              <a:t>Функция суммарного полезного эффекта (или общей полезности -TU)</a:t>
            </a:r>
          </a:p>
        </p:txBody>
      </p:sp>
    </p:spTree>
    <p:extLst>
      <p:ext uri="{BB962C8B-B14F-4D97-AF65-F5344CB8AC3E}">
        <p14:creationId xmlns:p14="http://schemas.microsoft.com/office/powerpoint/2010/main" val="40790169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Функция убывающей предельной полезности (MU)"/>
          <p:cNvPicPr/>
          <p:nvPr/>
        </p:nvPicPr>
        <p:blipFill>
          <a:blip r:embed="rId2">
            <a:extLst>
              <a:ext uri="{28A0092B-C50C-407E-A947-70E740481C1C}">
                <a14:useLocalDpi xmlns:a14="http://schemas.microsoft.com/office/drawing/2010/main" val="0"/>
              </a:ext>
            </a:extLst>
          </a:blip>
          <a:srcRect/>
          <a:stretch>
            <a:fillRect/>
          </a:stretch>
        </p:blipFill>
        <p:spPr bwMode="auto">
          <a:xfrm>
            <a:off x="899592" y="332657"/>
            <a:ext cx="7488832" cy="3816424"/>
          </a:xfrm>
          <a:prstGeom prst="rect">
            <a:avLst/>
          </a:prstGeom>
          <a:noFill/>
          <a:ln>
            <a:noFill/>
          </a:ln>
        </p:spPr>
      </p:pic>
      <p:sp>
        <p:nvSpPr>
          <p:cNvPr id="3" name="Прямоугольник 2"/>
          <p:cNvSpPr/>
          <p:nvPr/>
        </p:nvSpPr>
        <p:spPr>
          <a:xfrm rot="10800000" flipV="1">
            <a:off x="1043608" y="4421722"/>
            <a:ext cx="7344816" cy="2062103"/>
          </a:xfrm>
          <a:prstGeom prst="rect">
            <a:avLst/>
          </a:prstGeom>
        </p:spPr>
        <p:txBody>
          <a:bodyPr wrap="square">
            <a:spAutoFit/>
          </a:bodyPr>
          <a:lstStyle/>
          <a:p>
            <a:pPr algn="just"/>
            <a:r>
              <a:rPr lang="ru-RU" sz="2000" b="1" dirty="0">
                <a:latin typeface="Times New Roman" pitchFamily="18" charset="0"/>
                <a:cs typeface="Times New Roman" pitchFamily="18" charset="0"/>
              </a:rPr>
              <a:t>Рис. 2. </a:t>
            </a:r>
            <a:r>
              <a:rPr lang="ru-RU" sz="2000" dirty="0">
                <a:latin typeface="Times New Roman" pitchFamily="18" charset="0"/>
                <a:cs typeface="Times New Roman" pitchFamily="18" charset="0"/>
              </a:rPr>
              <a:t>Функция убывающей предельной полезности (MU)</a:t>
            </a:r>
          </a:p>
          <a:p>
            <a:pPr algn="just"/>
            <a:r>
              <a:rPr lang="ru-RU" dirty="0">
                <a:latin typeface="Times New Roman" pitchFamily="18" charset="0"/>
                <a:cs typeface="Times New Roman" pitchFamily="18" charset="0"/>
              </a:rPr>
              <a:t>Рис.2. иллюстрирует функцию убывающей предельной полезности каждой дополнительной единицы приращения от 1 до 5 единицы. Динамика и темп этого убывания являются отражением динамики функции общей полезности: замедление, а затем и прекращение роста общей полезности выражается в соответствующем убывании величины предельной полезности.</a:t>
            </a:r>
          </a:p>
        </p:txBody>
      </p:sp>
    </p:spTree>
    <p:extLst>
      <p:ext uri="{BB962C8B-B14F-4D97-AF65-F5344CB8AC3E}">
        <p14:creationId xmlns:p14="http://schemas.microsoft.com/office/powerpoint/2010/main" val="42443584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27584" y="980729"/>
            <a:ext cx="7776864" cy="5016758"/>
          </a:xfrm>
          <a:prstGeom prst="rect">
            <a:avLst/>
          </a:prstGeom>
        </p:spPr>
        <p:txBody>
          <a:bodyPr wrap="square">
            <a:spAutoFit/>
          </a:bodyPr>
          <a:lstStyle/>
          <a:p>
            <a:pPr algn="just">
              <a:lnSpc>
                <a:spcPct val="200000"/>
              </a:lnSpc>
            </a:pPr>
            <a:r>
              <a:rPr lang="ru-RU" sz="2000" b="1" dirty="0" err="1">
                <a:latin typeface="Times New Roman" pitchFamily="18" charset="0"/>
                <a:cs typeface="Times New Roman" pitchFamily="18" charset="0"/>
              </a:rPr>
              <a:t>Ординализм</a:t>
            </a:r>
            <a:r>
              <a:rPr lang="ru-RU" sz="2000" b="1" dirty="0">
                <a:latin typeface="Times New Roman" pitchFamily="18" charset="0"/>
                <a:cs typeface="Times New Roman" pitchFamily="18" charset="0"/>
              </a:rPr>
              <a:t>: категории потребительских предпочтений</a:t>
            </a:r>
          </a:p>
          <a:p>
            <a:pPr algn="just">
              <a:lnSpc>
                <a:spcPct val="200000"/>
              </a:lnSpc>
            </a:pPr>
            <a:r>
              <a:rPr lang="ru-RU" sz="2000" dirty="0">
                <a:latin typeface="Times New Roman" pitchFamily="18" charset="0"/>
                <a:cs typeface="Times New Roman" pitchFamily="18" charset="0"/>
              </a:rPr>
              <a:t>Методологический подход </a:t>
            </a:r>
            <a:r>
              <a:rPr lang="ru-RU" sz="2000" dirty="0" err="1">
                <a:latin typeface="Times New Roman" pitchFamily="18" charset="0"/>
                <a:cs typeface="Times New Roman" pitchFamily="18" charset="0"/>
              </a:rPr>
              <a:t>ординалистов</a:t>
            </a:r>
            <a:r>
              <a:rPr lang="ru-RU" sz="2000" dirty="0">
                <a:latin typeface="Times New Roman" pitchFamily="18" charset="0"/>
                <a:cs typeface="Times New Roman" pitchFamily="18" charset="0"/>
              </a:rPr>
              <a:t> к изучению потребительского поведения основывается на ранжировании (порядковом сравнении) полезности благ покупателем. Предполагается, что хотя </a:t>
            </a:r>
            <a:r>
              <a:rPr lang="ru-RU" sz="2000" i="1" dirty="0">
                <a:latin typeface="Times New Roman" pitchFamily="18" charset="0"/>
                <a:cs typeface="Times New Roman" pitchFamily="18" charset="0"/>
              </a:rPr>
              <a:t>покупатель</a:t>
            </a:r>
            <a:r>
              <a:rPr lang="ru-RU" sz="2000" dirty="0">
                <a:latin typeface="Times New Roman" pitchFamily="18" charset="0"/>
                <a:cs typeface="Times New Roman" pitchFamily="18" charset="0"/>
              </a:rPr>
              <a:t> не может точно количественно измерить </a:t>
            </a:r>
            <a:r>
              <a:rPr lang="ru-RU" sz="2000" i="1" dirty="0">
                <a:latin typeface="Times New Roman" pitchFamily="18" charset="0"/>
                <a:cs typeface="Times New Roman" pitchFamily="18" charset="0"/>
              </a:rPr>
              <a:t>полезность</a:t>
            </a:r>
            <a:r>
              <a:rPr lang="ru-RU" sz="2000" dirty="0">
                <a:latin typeface="Times New Roman" pitchFamily="18" charset="0"/>
                <a:cs typeface="Times New Roman" pitchFamily="18" charset="0"/>
              </a:rPr>
              <a:t> приобретаемых благ, он тем не менее способен выстроить все имеющиеся блага в некий ряд (порядок) от наиболее ценного до наименее ценного.</a:t>
            </a:r>
          </a:p>
        </p:txBody>
      </p:sp>
    </p:spTree>
    <p:extLst>
      <p:ext uri="{BB962C8B-B14F-4D97-AF65-F5344CB8AC3E}">
        <p14:creationId xmlns:p14="http://schemas.microsoft.com/office/powerpoint/2010/main" val="1005750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99592" y="332656"/>
            <a:ext cx="7560840" cy="6463308"/>
          </a:xfrm>
          <a:prstGeom prst="rect">
            <a:avLst/>
          </a:prstGeom>
        </p:spPr>
        <p:txBody>
          <a:bodyPr wrap="square">
            <a:spAutoFit/>
          </a:bodyPr>
          <a:lstStyle/>
          <a:p>
            <a:pPr algn="just"/>
            <a:r>
              <a:rPr lang="ru-RU" b="1" dirty="0">
                <a:latin typeface="Times New Roman" pitchFamily="18" charset="0"/>
                <a:cs typeface="Times New Roman" pitchFamily="18" charset="0"/>
              </a:rPr>
              <a:t>Аксиомы </a:t>
            </a:r>
            <a:r>
              <a:rPr lang="ru-RU" b="1" dirty="0" err="1">
                <a:latin typeface="Times New Roman" pitchFamily="18" charset="0"/>
                <a:cs typeface="Times New Roman" pitchFamily="18" charset="0"/>
              </a:rPr>
              <a:t>ординализма</a:t>
            </a:r>
            <a:endParaRPr lang="ru-RU" b="1" dirty="0">
              <a:latin typeface="Times New Roman" pitchFamily="18" charset="0"/>
              <a:cs typeface="Times New Roman" pitchFamily="18" charset="0"/>
            </a:endParaRPr>
          </a:p>
          <a:p>
            <a:pPr algn="just"/>
            <a:r>
              <a:rPr lang="ru-RU" b="1" dirty="0">
                <a:latin typeface="Times New Roman" pitchFamily="18" charset="0"/>
                <a:cs typeface="Times New Roman" pitchFamily="18" charset="0"/>
              </a:rPr>
              <a:t>Аксиома "</a:t>
            </a:r>
            <a:r>
              <a:rPr lang="ru-RU" b="1" dirty="0" err="1">
                <a:latin typeface="Times New Roman" pitchFamily="18" charset="0"/>
                <a:cs typeface="Times New Roman" pitchFamily="18" charset="0"/>
              </a:rPr>
              <a:t>ненасыщения</a:t>
            </a:r>
            <a:r>
              <a:rPr lang="ru-RU" i="1" dirty="0">
                <a:latin typeface="Times New Roman" pitchFamily="18" charset="0"/>
                <a:cs typeface="Times New Roman" pitchFamily="18" charset="0"/>
              </a:rPr>
              <a:t>"</a:t>
            </a:r>
            <a:r>
              <a:rPr lang="ru-RU" dirty="0">
                <a:latin typeface="Times New Roman" pitchFamily="18" charset="0"/>
                <a:cs typeface="Times New Roman" pitchFamily="18" charset="0"/>
              </a:rPr>
              <a:t> гласит, что при прочих равных условиях (в том числе и одинаковой цене) для покупателя большее количество данного блага предпочтительнее меньшему его количеству; качественные блага предпочтительнее некачественных; экологически чистые - предпочтительнее загрязненных и т.д.</a:t>
            </a:r>
          </a:p>
          <a:p>
            <a:pPr algn="just"/>
            <a:r>
              <a:rPr lang="ru-RU" b="1" dirty="0">
                <a:latin typeface="Times New Roman" pitchFamily="18" charset="0"/>
                <a:cs typeface="Times New Roman" pitchFamily="18" charset="0"/>
              </a:rPr>
              <a:t>Аксиома "</a:t>
            </a:r>
            <a:r>
              <a:rPr lang="ru-RU" b="1" dirty="0" err="1">
                <a:latin typeface="Times New Roman" pitchFamily="18" charset="0"/>
                <a:cs typeface="Times New Roman" pitchFamily="18" charset="0"/>
              </a:rPr>
              <a:t>рефлексивности</a:t>
            </a:r>
            <a:r>
              <a:rPr lang="ru-RU" i="1" dirty="0">
                <a:latin typeface="Times New Roman" pitchFamily="18" charset="0"/>
                <a:cs typeface="Times New Roman" pitchFamily="18" charset="0"/>
              </a:rPr>
              <a:t>"</a:t>
            </a:r>
            <a:r>
              <a:rPr lang="ru-RU" dirty="0">
                <a:latin typeface="Times New Roman" pitchFamily="18" charset="0"/>
                <a:cs typeface="Times New Roman" pitchFamily="18" charset="0"/>
              </a:rPr>
              <a:t>: если два набора благ одинаковы, то, оценивая их полезность, покупатель признает, что любой из этих наборов не хуже другого.</a:t>
            </a:r>
          </a:p>
          <a:p>
            <a:pPr algn="just"/>
            <a:r>
              <a:rPr lang="ru-RU" b="1" dirty="0">
                <a:latin typeface="Times New Roman" pitchFamily="18" charset="0"/>
                <a:cs typeface="Times New Roman" pitchFamily="18" charset="0"/>
              </a:rPr>
              <a:t>Аксиома "полной упорядоченности</a:t>
            </a:r>
            <a:r>
              <a:rPr lang="ru-RU" i="1" dirty="0">
                <a:latin typeface="Times New Roman" pitchFamily="18" charset="0"/>
                <a:cs typeface="Times New Roman" pitchFamily="18" charset="0"/>
              </a:rPr>
              <a:t>"</a:t>
            </a:r>
            <a:r>
              <a:rPr lang="ru-RU" dirty="0">
                <a:latin typeface="Times New Roman" pitchFamily="18" charset="0"/>
                <a:cs typeface="Times New Roman" pitchFamily="18" charset="0"/>
              </a:rPr>
              <a:t>: при наличии двух различающихся наборов благ потребитель способен либо ранжировать свои предпочтения в пользу одного из них, либо признать их в равной степени предпочтительными.</a:t>
            </a:r>
          </a:p>
          <a:p>
            <a:pPr algn="just"/>
            <a:r>
              <a:rPr lang="ru-RU" b="1" dirty="0">
                <a:latin typeface="Times New Roman" pitchFamily="18" charset="0"/>
                <a:cs typeface="Times New Roman" pitchFamily="18" charset="0"/>
              </a:rPr>
              <a:t>Аксиома "транзитивности</a:t>
            </a:r>
            <a:r>
              <a:rPr lang="ru-RU" i="1" dirty="0">
                <a:latin typeface="Times New Roman" pitchFamily="18" charset="0"/>
                <a:cs typeface="Times New Roman" pitchFamily="18" charset="0"/>
              </a:rPr>
              <a:t>"</a:t>
            </a:r>
            <a:r>
              <a:rPr lang="ru-RU" dirty="0">
                <a:latin typeface="Times New Roman" pitchFamily="18" charset="0"/>
                <a:cs typeface="Times New Roman" pitchFamily="18" charset="0"/>
              </a:rPr>
              <a:t>: если покупатель предпочитает набор № 1 набору № 2, а набор № 2 набору № 3, то он предпочитает набор № 1 набору № 3. Соответственно, если набор № 1 для покупателя равнозначен набору № 2 и набор № 2 равноценен набору № 3, то наборы № 1 и № 3 также для него равноценны.</a:t>
            </a:r>
          </a:p>
          <a:p>
            <a:pPr algn="just"/>
            <a:r>
              <a:rPr lang="ru-RU" dirty="0">
                <a:latin typeface="Times New Roman" pitchFamily="18" charset="0"/>
                <a:cs typeface="Times New Roman" pitchFamily="18" charset="0"/>
              </a:rPr>
              <a:t>Совокупность названных аксиом позволяет внести однозначную последовательность, ранжировать всевозможные сочетания благ и попарно сравнивать их при покупательском выборе.</a:t>
            </a:r>
          </a:p>
          <a:p>
            <a:pPr algn="just"/>
            <a:r>
              <a:rPr lang="ru-RU" dirty="0">
                <a:latin typeface="Times New Roman" pitchFamily="18" charset="0"/>
                <a:cs typeface="Times New Roman" pitchFamily="18" charset="0"/>
              </a:rPr>
              <a:t> </a:t>
            </a:r>
          </a:p>
          <a:p>
            <a:r>
              <a:rPr lang="ru-RU" dirty="0"/>
              <a:t> </a:t>
            </a:r>
          </a:p>
        </p:txBody>
      </p:sp>
    </p:spTree>
    <p:extLst>
      <p:ext uri="{BB962C8B-B14F-4D97-AF65-F5344CB8AC3E}">
        <p14:creationId xmlns:p14="http://schemas.microsoft.com/office/powerpoint/2010/main" val="24135861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27584" y="1443841"/>
            <a:ext cx="7776864" cy="4191981"/>
          </a:xfrm>
          <a:prstGeom prst="rect">
            <a:avLst/>
          </a:prstGeom>
        </p:spPr>
        <p:txBody>
          <a:bodyPr wrap="square">
            <a:spAutoFit/>
          </a:bodyPr>
          <a:lstStyle/>
          <a:p>
            <a:pPr algn="just">
              <a:lnSpc>
                <a:spcPct val="150000"/>
              </a:lnSpc>
            </a:pPr>
            <a:r>
              <a:rPr lang="ru-RU" b="1" dirty="0"/>
              <a:t> </a:t>
            </a:r>
            <a:r>
              <a:rPr lang="ru-RU" sz="2000" b="1" dirty="0">
                <a:latin typeface="Times New Roman" pitchFamily="18" charset="0"/>
                <a:cs typeface="Times New Roman" pitchFamily="18" charset="0"/>
              </a:rPr>
              <a:t>Кривая безразличия</a:t>
            </a:r>
          </a:p>
          <a:p>
            <a:pPr algn="just">
              <a:lnSpc>
                <a:spcPct val="150000"/>
              </a:lnSpc>
            </a:pPr>
            <a:r>
              <a:rPr lang="ru-RU" sz="2000" dirty="0">
                <a:latin typeface="Times New Roman" pitchFamily="18" charset="0"/>
                <a:cs typeface="Times New Roman" pitchFamily="18" charset="0"/>
              </a:rPr>
              <a:t>Если различные комбинации наборов благ имеют с точки зрения потребителя равнозначную, одинаковую порядковую полезность, то потребителю безразлично, какой из них выбрать. Представим себе пять вариантов набора товаров Х (одежда) и Y (продукты), из которых покупатель осуществляет свой выбор. И допустим, что количественные пропорции включения в эти наборы обоих товаров подобраны с таким расчетом, чтобы все эти наборы были по своей полезности равноценными (имели бы одинаковый ранг).</a:t>
            </a:r>
          </a:p>
        </p:txBody>
      </p:sp>
    </p:spTree>
    <p:extLst>
      <p:ext uri="{BB962C8B-B14F-4D97-AF65-F5344CB8AC3E}">
        <p14:creationId xmlns:p14="http://schemas.microsoft.com/office/powerpoint/2010/main" val="2808478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 Кривая индивидуального спроса "/>
          <p:cNvPicPr/>
          <p:nvPr/>
        </p:nvPicPr>
        <p:blipFill>
          <a:blip r:embed="rId2">
            <a:extLst>
              <a:ext uri="{28A0092B-C50C-407E-A947-70E740481C1C}">
                <a14:useLocalDpi xmlns:a14="http://schemas.microsoft.com/office/drawing/2010/main" val="0"/>
              </a:ext>
            </a:extLst>
          </a:blip>
          <a:srcRect/>
          <a:stretch>
            <a:fillRect/>
          </a:stretch>
        </p:blipFill>
        <p:spPr bwMode="auto">
          <a:xfrm>
            <a:off x="1187624" y="871537"/>
            <a:ext cx="7416824" cy="3709591"/>
          </a:xfrm>
          <a:prstGeom prst="rect">
            <a:avLst/>
          </a:prstGeom>
          <a:noFill/>
          <a:ln>
            <a:noFill/>
          </a:ln>
        </p:spPr>
      </p:pic>
      <p:sp>
        <p:nvSpPr>
          <p:cNvPr id="3" name="Прямоугольник 2"/>
          <p:cNvSpPr/>
          <p:nvPr/>
        </p:nvSpPr>
        <p:spPr>
          <a:xfrm>
            <a:off x="1547664" y="4721662"/>
            <a:ext cx="6624736" cy="369332"/>
          </a:xfrm>
          <a:prstGeom prst="rect">
            <a:avLst/>
          </a:prstGeom>
        </p:spPr>
        <p:txBody>
          <a:bodyPr wrap="square">
            <a:spAutoFit/>
          </a:bodyPr>
          <a:lstStyle/>
          <a:p>
            <a:pPr algn="just"/>
            <a:r>
              <a:rPr lang="ru-RU" b="1" dirty="0">
                <a:latin typeface="Times New Roman" pitchFamily="18" charset="0"/>
                <a:cs typeface="Times New Roman" pitchFamily="18" charset="0"/>
              </a:rPr>
              <a:t>Рис. 1. </a:t>
            </a:r>
            <a:r>
              <a:rPr lang="ru-RU" dirty="0">
                <a:latin typeface="Times New Roman" pitchFamily="18" charset="0"/>
                <a:cs typeface="Times New Roman" pitchFamily="18" charset="0"/>
              </a:rPr>
              <a:t>Кривая предложения любого товара</a:t>
            </a:r>
          </a:p>
        </p:txBody>
      </p:sp>
      <p:sp>
        <p:nvSpPr>
          <p:cNvPr id="4" name="Прямоугольник 3"/>
          <p:cNvSpPr/>
          <p:nvPr/>
        </p:nvSpPr>
        <p:spPr>
          <a:xfrm rot="10800000" flipV="1">
            <a:off x="1547664" y="5737324"/>
            <a:ext cx="6840760" cy="646331"/>
          </a:xfrm>
          <a:prstGeom prst="rect">
            <a:avLst/>
          </a:prstGeom>
        </p:spPr>
        <p:txBody>
          <a:bodyPr wrap="square">
            <a:spAutoFit/>
          </a:bodyPr>
          <a:lstStyle/>
          <a:p>
            <a:pPr algn="just"/>
            <a:r>
              <a:rPr lang="ru-RU" b="1" dirty="0">
                <a:latin typeface="Times New Roman" pitchFamily="18" charset="0"/>
                <a:cs typeface="Times New Roman" pitchFamily="18" charset="0"/>
              </a:rPr>
              <a:t>Предложение означает желание производителей произвести и продать определенные товары и услуги за определенную цену</a:t>
            </a:r>
            <a:r>
              <a:rPr lang="ru-RU" dirty="0">
                <a:latin typeface="Times New Roman" pitchFamily="18" charset="0"/>
                <a:cs typeface="Times New Roman" pitchFamily="18" charset="0"/>
              </a:rPr>
              <a:t>.</a:t>
            </a:r>
          </a:p>
        </p:txBody>
      </p:sp>
    </p:spTree>
    <p:extLst>
      <p:ext uri="{BB962C8B-B14F-4D97-AF65-F5344CB8AC3E}">
        <p14:creationId xmlns:p14="http://schemas.microsoft.com/office/powerpoint/2010/main" val="7055662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755576" y="620688"/>
            <a:ext cx="7992888" cy="2308324"/>
          </a:xfrm>
          <a:prstGeom prst="rect">
            <a:avLst/>
          </a:prstGeom>
        </p:spPr>
        <p:txBody>
          <a:bodyPr wrap="square">
            <a:spAutoFit/>
          </a:bodyPr>
          <a:lstStyle/>
          <a:p>
            <a:pPr algn="just"/>
            <a:r>
              <a:rPr lang="ru-RU" b="1" dirty="0">
                <a:latin typeface="Times New Roman" pitchFamily="18" charset="0"/>
                <a:cs typeface="Times New Roman" pitchFamily="18" charset="0"/>
              </a:rPr>
              <a:t> Предельная норма замещения</a:t>
            </a:r>
          </a:p>
          <a:p>
            <a:pPr algn="just"/>
            <a:r>
              <a:rPr lang="ru-RU" dirty="0">
                <a:latin typeface="Times New Roman" pitchFamily="18" charset="0"/>
                <a:cs typeface="Times New Roman" pitchFamily="18" charset="0"/>
              </a:rPr>
              <a:t>Кривая безразличия всегда соответствует только одному уровню потребления, представленному в различных вариантах наборов благ. При этом наличие множества вариантов равнозначных наборов благ означает, что для потребителя они в определенной мере взаимозаменяемы. </a:t>
            </a:r>
            <a:r>
              <a:rPr lang="ru-RU" b="1" dirty="0">
                <a:latin typeface="Times New Roman" pitchFamily="18" charset="0"/>
                <a:cs typeface="Times New Roman" pitchFamily="18" charset="0"/>
              </a:rPr>
              <a:t>Количественная мера взаимозаменяемости разных экономических благ измеряется предельной нормой замещения (MRS</a:t>
            </a:r>
            <a:r>
              <a:rPr lang="ru-RU" b="1" dirty="0" smtClean="0">
                <a:latin typeface="Times New Roman" pitchFamily="18" charset="0"/>
                <a:cs typeface="Times New Roman" pitchFamily="18" charset="0"/>
              </a:rPr>
              <a:t>).</a:t>
            </a:r>
          </a:p>
          <a:p>
            <a:pPr algn="just"/>
            <a:endParaRPr lang="ru-RU" dirty="0">
              <a:latin typeface="Times New Roman" pitchFamily="18" charset="0"/>
              <a:cs typeface="Times New Roman" pitchFamily="18" charset="0"/>
            </a:endParaRPr>
          </a:p>
        </p:txBody>
      </p:sp>
      <p:pic>
        <p:nvPicPr>
          <p:cNvPr id="9" name="Рисунок 8" descr="https://www.intuit.ru/EDI/31_12_18_1/1546208382-685/tutorial/823/objects/5/files/Image054.gif"/>
          <p:cNvPicPr/>
          <p:nvPr/>
        </p:nvPicPr>
        <p:blipFill>
          <a:blip r:embed="rId2">
            <a:extLst>
              <a:ext uri="{28A0092B-C50C-407E-A947-70E740481C1C}">
                <a14:useLocalDpi xmlns:a14="http://schemas.microsoft.com/office/drawing/2010/main" val="0"/>
              </a:ext>
            </a:extLst>
          </a:blip>
          <a:srcRect/>
          <a:stretch>
            <a:fillRect/>
          </a:stretch>
        </p:blipFill>
        <p:spPr bwMode="auto">
          <a:xfrm>
            <a:off x="2699792" y="2981325"/>
            <a:ext cx="4104456" cy="895350"/>
          </a:xfrm>
          <a:prstGeom prst="rect">
            <a:avLst/>
          </a:prstGeom>
          <a:noFill/>
          <a:ln>
            <a:noFill/>
          </a:ln>
        </p:spPr>
      </p:pic>
      <p:sp>
        <p:nvSpPr>
          <p:cNvPr id="10" name="Прямоугольник 9"/>
          <p:cNvSpPr/>
          <p:nvPr/>
        </p:nvSpPr>
        <p:spPr>
          <a:xfrm>
            <a:off x="971600" y="3844498"/>
            <a:ext cx="7560840" cy="369332"/>
          </a:xfrm>
          <a:prstGeom prst="rect">
            <a:avLst/>
          </a:prstGeom>
        </p:spPr>
        <p:txBody>
          <a:bodyPr wrap="square">
            <a:spAutoFit/>
          </a:bodyPr>
          <a:lstStyle/>
          <a:p>
            <a:r>
              <a:rPr lang="ru-RU" dirty="0">
                <a:latin typeface="Times New Roman" pitchFamily="18" charset="0"/>
                <a:cs typeface="Times New Roman" pitchFamily="18" charset="0"/>
              </a:rPr>
              <a:t>где </a:t>
            </a:r>
            <a:r>
              <a:rPr lang="en-US" dirty="0">
                <a:latin typeface="Times New Roman" pitchFamily="18" charset="0"/>
                <a:cs typeface="Times New Roman" pitchFamily="18" charset="0"/>
              </a:rPr>
              <a:t>MRS</a:t>
            </a:r>
            <a:r>
              <a:rPr lang="ru-RU" dirty="0" err="1">
                <a:latin typeface="Times New Roman" pitchFamily="18" charset="0"/>
                <a:cs typeface="Times New Roman" pitchFamily="18" charset="0"/>
              </a:rPr>
              <a:t>у,х</a:t>
            </a:r>
            <a:r>
              <a:rPr lang="ru-RU" dirty="0">
                <a:latin typeface="Times New Roman" pitchFamily="18" charset="0"/>
                <a:cs typeface="Times New Roman" pitchFamily="18" charset="0"/>
              </a:rPr>
              <a:t> – предельная норма замещения благ </a:t>
            </a:r>
            <a:r>
              <a:rPr lang="en-US" dirty="0">
                <a:latin typeface="Times New Roman" pitchFamily="18" charset="0"/>
                <a:cs typeface="Times New Roman" pitchFamily="18" charset="0"/>
              </a:rPr>
              <a:t>Y </a:t>
            </a:r>
            <a:r>
              <a:rPr lang="ru-RU" dirty="0">
                <a:latin typeface="Times New Roman" pitchFamily="18" charset="0"/>
                <a:cs typeface="Times New Roman" pitchFamily="18" charset="0"/>
              </a:rPr>
              <a:t>и Х</a:t>
            </a:r>
          </a:p>
        </p:txBody>
      </p:sp>
      <p:pic>
        <p:nvPicPr>
          <p:cNvPr id="16" name="Рисунок 15" descr="Q_x, Q_y"/>
          <p:cNvPicPr/>
          <p:nvPr/>
        </p:nvPicPr>
        <p:blipFill>
          <a:blip r:embed="rId3">
            <a:extLst>
              <a:ext uri="{28A0092B-C50C-407E-A947-70E740481C1C}">
                <a14:useLocalDpi xmlns:a14="http://schemas.microsoft.com/office/drawing/2010/main" val="0"/>
              </a:ext>
            </a:extLst>
          </a:blip>
          <a:srcRect/>
          <a:stretch>
            <a:fillRect/>
          </a:stretch>
        </p:blipFill>
        <p:spPr bwMode="auto">
          <a:xfrm>
            <a:off x="1039839" y="4365103"/>
            <a:ext cx="647700" cy="356559"/>
          </a:xfrm>
          <a:prstGeom prst="rect">
            <a:avLst/>
          </a:prstGeom>
          <a:noFill/>
          <a:ln>
            <a:noFill/>
          </a:ln>
        </p:spPr>
      </p:pic>
      <p:sp>
        <p:nvSpPr>
          <p:cNvPr id="11" name="Прямоугольник 10"/>
          <p:cNvSpPr/>
          <p:nvPr/>
        </p:nvSpPr>
        <p:spPr>
          <a:xfrm rot="10800000" flipV="1">
            <a:off x="1835697" y="4352330"/>
            <a:ext cx="5472608" cy="369332"/>
          </a:xfrm>
          <a:prstGeom prst="rect">
            <a:avLst/>
          </a:prstGeom>
        </p:spPr>
        <p:txBody>
          <a:bodyPr wrap="square">
            <a:spAutoFit/>
          </a:bodyPr>
          <a:lstStyle/>
          <a:p>
            <a:r>
              <a:rPr lang="ru-RU" dirty="0"/>
              <a:t>- </a:t>
            </a:r>
            <a:r>
              <a:rPr lang="ru-RU" dirty="0">
                <a:latin typeface="Times New Roman" pitchFamily="18" charset="0"/>
                <a:cs typeface="Times New Roman" pitchFamily="18" charset="0"/>
              </a:rPr>
              <a:t>количества взаимозамещаемых благ </a:t>
            </a:r>
            <a:r>
              <a:rPr lang="en-US" dirty="0">
                <a:latin typeface="Times New Roman" pitchFamily="18" charset="0"/>
                <a:cs typeface="Times New Roman" pitchFamily="18" charset="0"/>
              </a:rPr>
              <a:t>X </a:t>
            </a:r>
            <a:r>
              <a:rPr lang="ru-RU" dirty="0">
                <a:latin typeface="Times New Roman" pitchFamily="18" charset="0"/>
                <a:cs typeface="Times New Roman" pitchFamily="18" charset="0"/>
              </a:rPr>
              <a:t>и </a:t>
            </a:r>
            <a:r>
              <a:rPr lang="en-US" dirty="0">
                <a:latin typeface="Times New Roman" pitchFamily="18" charset="0"/>
                <a:cs typeface="Times New Roman" pitchFamily="18" charset="0"/>
              </a:rPr>
              <a:t>Y</a:t>
            </a:r>
            <a:endParaRPr lang="ru-RU" dirty="0">
              <a:latin typeface="Times New Roman" pitchFamily="18" charset="0"/>
              <a:cs typeface="Times New Roman" pitchFamily="18" charset="0"/>
            </a:endParaRPr>
          </a:p>
        </p:txBody>
      </p:sp>
      <p:sp>
        <p:nvSpPr>
          <p:cNvPr id="12" name="Прямоугольник 11"/>
          <p:cNvSpPr/>
          <p:nvPr/>
        </p:nvSpPr>
        <p:spPr>
          <a:xfrm>
            <a:off x="1073958" y="4793313"/>
            <a:ext cx="5730290" cy="646331"/>
          </a:xfrm>
          <a:prstGeom prst="rect">
            <a:avLst/>
          </a:prstGeom>
        </p:spPr>
        <p:txBody>
          <a:bodyPr wrap="square">
            <a:spAutoFit/>
          </a:bodyPr>
          <a:lstStyle/>
          <a:p>
            <a:pPr algn="just"/>
            <a:r>
              <a:rPr lang="ru-RU" dirty="0">
                <a:latin typeface="Times New Roman" pitchFamily="18" charset="0"/>
                <a:cs typeface="Times New Roman" pitchFamily="18" charset="0"/>
              </a:rPr>
              <a:t>U = </a:t>
            </a:r>
            <a:r>
              <a:rPr lang="ru-RU" dirty="0" err="1">
                <a:latin typeface="Times New Roman" pitchFamily="18" charset="0"/>
                <a:cs typeface="Times New Roman" pitchFamily="18" charset="0"/>
              </a:rPr>
              <a:t>const</a:t>
            </a:r>
            <a:r>
              <a:rPr lang="ru-RU" dirty="0">
                <a:latin typeface="Times New Roman" pitchFamily="18" charset="0"/>
                <a:cs typeface="Times New Roman" pitchFamily="18" charset="0"/>
              </a:rPr>
              <a:t> - фиксированный уровень полезности для достигнутого уровня благосостояния потребителя.</a:t>
            </a:r>
          </a:p>
        </p:txBody>
      </p:sp>
    </p:spTree>
    <p:extLst>
      <p:ext uri="{BB962C8B-B14F-4D97-AF65-F5344CB8AC3E}">
        <p14:creationId xmlns:p14="http://schemas.microsoft.com/office/powerpoint/2010/main" val="2938862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83568" y="404664"/>
            <a:ext cx="7776864" cy="923330"/>
          </a:xfrm>
          <a:prstGeom prst="rect">
            <a:avLst/>
          </a:prstGeom>
        </p:spPr>
        <p:txBody>
          <a:bodyPr wrap="square">
            <a:spAutoFit/>
          </a:bodyPr>
          <a:lstStyle/>
          <a:p>
            <a:pPr lvl="0" algn="just"/>
            <a:r>
              <a:rPr lang="ru-RU" dirty="0" smtClean="0">
                <a:latin typeface="Times New Roman" pitchFamily="18" charset="0"/>
                <a:cs typeface="Times New Roman" pitchFamily="18" charset="0"/>
              </a:rPr>
              <a:t>1. кривая </a:t>
            </a:r>
            <a:r>
              <a:rPr lang="ru-RU" dirty="0">
                <a:latin typeface="Times New Roman" pitchFamily="18" charset="0"/>
                <a:cs typeface="Times New Roman" pitchFamily="18" charset="0"/>
              </a:rPr>
              <a:t>безразличия имеет отрицательный наклон (т.е. нисходящий, ниспадающий вид);</a:t>
            </a:r>
          </a:p>
          <a:p>
            <a:pPr lvl="0" algn="just"/>
            <a:r>
              <a:rPr lang="ru-RU" dirty="0" smtClean="0">
                <a:latin typeface="Times New Roman" pitchFamily="18" charset="0"/>
                <a:cs typeface="Times New Roman" pitchFamily="18" charset="0"/>
              </a:rPr>
              <a:t>2. обычно </a:t>
            </a:r>
            <a:r>
              <a:rPr lang="ru-RU" dirty="0">
                <a:latin typeface="Times New Roman" pitchFamily="18" charset="0"/>
                <a:cs typeface="Times New Roman" pitchFamily="18" charset="0"/>
              </a:rPr>
              <a:t>ей свойственна выпуклость к началу координат.</a:t>
            </a:r>
          </a:p>
        </p:txBody>
      </p:sp>
      <p:pic>
        <p:nvPicPr>
          <p:cNvPr id="3" name="Рисунок 2" descr="Кривая безразличия"/>
          <p:cNvPicPr/>
          <p:nvPr/>
        </p:nvPicPr>
        <p:blipFill>
          <a:blip r:embed="rId2">
            <a:extLst>
              <a:ext uri="{28A0092B-C50C-407E-A947-70E740481C1C}">
                <a14:useLocalDpi xmlns:a14="http://schemas.microsoft.com/office/drawing/2010/main" val="0"/>
              </a:ext>
            </a:extLst>
          </a:blip>
          <a:srcRect/>
          <a:stretch>
            <a:fillRect/>
          </a:stretch>
        </p:blipFill>
        <p:spPr bwMode="auto">
          <a:xfrm>
            <a:off x="827584" y="1462087"/>
            <a:ext cx="7776864" cy="4631209"/>
          </a:xfrm>
          <a:prstGeom prst="rect">
            <a:avLst/>
          </a:prstGeom>
          <a:noFill/>
          <a:ln>
            <a:noFill/>
          </a:ln>
        </p:spPr>
      </p:pic>
    </p:spTree>
    <p:extLst>
      <p:ext uri="{BB962C8B-B14F-4D97-AF65-F5344CB8AC3E}">
        <p14:creationId xmlns:p14="http://schemas.microsoft.com/office/powerpoint/2010/main" val="30003728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55576" y="260649"/>
            <a:ext cx="7848872" cy="2585323"/>
          </a:xfrm>
          <a:prstGeom prst="rect">
            <a:avLst/>
          </a:prstGeom>
        </p:spPr>
        <p:txBody>
          <a:bodyPr wrap="square">
            <a:spAutoFit/>
          </a:bodyPr>
          <a:lstStyle/>
          <a:p>
            <a:pPr algn="just"/>
            <a:r>
              <a:rPr lang="ru-RU" dirty="0">
                <a:latin typeface="Times New Roman" pitchFamily="18" charset="0"/>
                <a:cs typeface="Times New Roman" pitchFamily="18" charset="0"/>
              </a:rPr>
              <a:t>Кривые безразличия могут располагаться сколь угодно близко одна к другой, соответствуя плавному повышению уровней потребления. В предельном случае их можно считать заполняющими всю плоскость графика. Так что через любую ее точку проходит какая-нибудь кривая безразличия. Совокупность всех кривых безразличия, соответствующая всем уровням потребления данного потребителя, называется картой кривых безразличия. Другими словами: карта кривых безразличия представляет собой форму выражения системы предпочтений потребителей, находящихся на различных уровнях потребления.</a:t>
            </a:r>
          </a:p>
        </p:txBody>
      </p:sp>
      <p:pic>
        <p:nvPicPr>
          <p:cNvPr id="3" name="Рисунок 2" descr="Кривые безразличия для разных уровней потребления"/>
          <p:cNvPicPr/>
          <p:nvPr/>
        </p:nvPicPr>
        <p:blipFill>
          <a:blip r:embed="rId2">
            <a:extLst>
              <a:ext uri="{28A0092B-C50C-407E-A947-70E740481C1C}">
                <a14:useLocalDpi xmlns:a14="http://schemas.microsoft.com/office/drawing/2010/main" val="0"/>
              </a:ext>
            </a:extLst>
          </a:blip>
          <a:srcRect/>
          <a:stretch>
            <a:fillRect/>
          </a:stretch>
        </p:blipFill>
        <p:spPr bwMode="auto">
          <a:xfrm>
            <a:off x="971600" y="2845972"/>
            <a:ext cx="7632848" cy="2887284"/>
          </a:xfrm>
          <a:prstGeom prst="rect">
            <a:avLst/>
          </a:prstGeom>
          <a:noFill/>
          <a:ln>
            <a:noFill/>
          </a:ln>
        </p:spPr>
      </p:pic>
      <p:sp>
        <p:nvSpPr>
          <p:cNvPr id="4" name="Прямоугольник 3"/>
          <p:cNvSpPr/>
          <p:nvPr/>
        </p:nvSpPr>
        <p:spPr>
          <a:xfrm rot="10800000" flipV="1">
            <a:off x="1475656" y="5691158"/>
            <a:ext cx="6696744" cy="369332"/>
          </a:xfrm>
          <a:prstGeom prst="rect">
            <a:avLst/>
          </a:prstGeom>
        </p:spPr>
        <p:txBody>
          <a:bodyPr wrap="square">
            <a:spAutoFit/>
          </a:bodyPr>
          <a:lstStyle/>
          <a:p>
            <a:pPr algn="just"/>
            <a:r>
              <a:rPr lang="ru-RU" b="1" dirty="0">
                <a:latin typeface="Times New Roman" pitchFamily="18" charset="0"/>
                <a:cs typeface="Times New Roman" pitchFamily="18" charset="0"/>
              </a:rPr>
              <a:t>Рис. 4. </a:t>
            </a:r>
            <a:r>
              <a:rPr lang="ru-RU" dirty="0">
                <a:latin typeface="Times New Roman" pitchFamily="18" charset="0"/>
                <a:cs typeface="Times New Roman" pitchFamily="18" charset="0"/>
              </a:rPr>
              <a:t>Кривые безразличия для разных уровней потребления</a:t>
            </a:r>
          </a:p>
        </p:txBody>
      </p:sp>
    </p:spTree>
    <p:extLst>
      <p:ext uri="{BB962C8B-B14F-4D97-AF65-F5344CB8AC3E}">
        <p14:creationId xmlns:p14="http://schemas.microsoft.com/office/powerpoint/2010/main" val="14328520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83568" y="476673"/>
            <a:ext cx="8064896" cy="646331"/>
          </a:xfrm>
          <a:prstGeom prst="rect">
            <a:avLst/>
          </a:prstGeom>
        </p:spPr>
        <p:txBody>
          <a:bodyPr wrap="square">
            <a:spAutoFit/>
          </a:bodyPr>
          <a:lstStyle/>
          <a:p>
            <a:pPr algn="just"/>
            <a:r>
              <a:rPr lang="ru-RU" dirty="0">
                <a:latin typeface="Times New Roman" pitchFamily="18" charset="0"/>
                <a:cs typeface="Times New Roman" pitchFamily="18" charset="0"/>
              </a:rPr>
              <a:t>Простейший случай бюджетной линии для двух товаров (X и Y) представлен на рис.5</a:t>
            </a:r>
          </a:p>
        </p:txBody>
      </p:sp>
      <p:pic>
        <p:nvPicPr>
          <p:cNvPr id="3" name="Рисунок 2" descr="Бюджетная линия потребителя"/>
          <p:cNvPicPr/>
          <p:nvPr/>
        </p:nvPicPr>
        <p:blipFill>
          <a:blip r:embed="rId2">
            <a:extLst>
              <a:ext uri="{28A0092B-C50C-407E-A947-70E740481C1C}">
                <a14:useLocalDpi xmlns:a14="http://schemas.microsoft.com/office/drawing/2010/main" val="0"/>
              </a:ext>
            </a:extLst>
          </a:blip>
          <a:srcRect/>
          <a:stretch>
            <a:fillRect/>
          </a:stretch>
        </p:blipFill>
        <p:spPr bwMode="auto">
          <a:xfrm>
            <a:off x="683568" y="1123004"/>
            <a:ext cx="7848872" cy="2594027"/>
          </a:xfrm>
          <a:prstGeom prst="rect">
            <a:avLst/>
          </a:prstGeom>
          <a:noFill/>
          <a:ln>
            <a:noFill/>
          </a:ln>
        </p:spPr>
      </p:pic>
      <p:sp>
        <p:nvSpPr>
          <p:cNvPr id="4" name="Прямоугольник 3"/>
          <p:cNvSpPr/>
          <p:nvPr/>
        </p:nvSpPr>
        <p:spPr>
          <a:xfrm rot="10800000" flipV="1">
            <a:off x="1043608" y="3857176"/>
            <a:ext cx="7056784" cy="369332"/>
          </a:xfrm>
          <a:prstGeom prst="rect">
            <a:avLst/>
          </a:prstGeom>
        </p:spPr>
        <p:txBody>
          <a:bodyPr wrap="square">
            <a:spAutoFit/>
          </a:bodyPr>
          <a:lstStyle/>
          <a:p>
            <a:pPr algn="just"/>
            <a:r>
              <a:rPr lang="ru-RU" b="1" dirty="0">
                <a:latin typeface="Times New Roman" pitchFamily="18" charset="0"/>
                <a:cs typeface="Times New Roman" pitchFamily="18" charset="0"/>
              </a:rPr>
              <a:t>Рис. 5.</a:t>
            </a:r>
            <a:r>
              <a:rPr lang="ru-RU" dirty="0">
                <a:latin typeface="Times New Roman" pitchFamily="18" charset="0"/>
                <a:cs typeface="Times New Roman" pitchFamily="18" charset="0"/>
              </a:rPr>
              <a:t>Бюджетная линия потребителя</a:t>
            </a:r>
          </a:p>
        </p:txBody>
      </p:sp>
      <p:sp>
        <p:nvSpPr>
          <p:cNvPr id="5" name="Прямоугольник 4"/>
          <p:cNvSpPr/>
          <p:nvPr/>
        </p:nvSpPr>
        <p:spPr>
          <a:xfrm rot="10800000" flipV="1">
            <a:off x="1043608" y="4721661"/>
            <a:ext cx="7488832" cy="1200329"/>
          </a:xfrm>
          <a:prstGeom prst="rect">
            <a:avLst/>
          </a:prstGeom>
        </p:spPr>
        <p:txBody>
          <a:bodyPr wrap="square">
            <a:spAutoFit/>
          </a:bodyPr>
          <a:lstStyle/>
          <a:p>
            <a:pPr algn="just"/>
            <a:r>
              <a:rPr lang="ru-RU" dirty="0">
                <a:latin typeface="Times New Roman" pitchFamily="18" charset="0"/>
                <a:cs typeface="Times New Roman" pitchFamily="18" charset="0"/>
              </a:rPr>
              <a:t>Легко видеть, что бюджетная линия KL является прямой. В самом деле, если выразить из уравнения (3) объем закупки любого из двух товаров при неизменном размере бюджета потребителя, соответствующая формула будет иметь вид линейного уравнения.</a:t>
            </a:r>
          </a:p>
        </p:txBody>
      </p:sp>
    </p:spTree>
    <p:extLst>
      <p:ext uri="{BB962C8B-B14F-4D97-AF65-F5344CB8AC3E}">
        <p14:creationId xmlns:p14="http://schemas.microsoft.com/office/powerpoint/2010/main" val="5371730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Изменение цен и бюджетная линия"/>
          <p:cNvPicPr/>
          <p:nvPr/>
        </p:nvPicPr>
        <p:blipFill>
          <a:blip r:embed="rId2">
            <a:extLst>
              <a:ext uri="{28A0092B-C50C-407E-A947-70E740481C1C}">
                <a14:useLocalDpi xmlns:a14="http://schemas.microsoft.com/office/drawing/2010/main" val="0"/>
              </a:ext>
            </a:extLst>
          </a:blip>
          <a:srcRect/>
          <a:stretch>
            <a:fillRect/>
          </a:stretch>
        </p:blipFill>
        <p:spPr bwMode="auto">
          <a:xfrm>
            <a:off x="1043608" y="764705"/>
            <a:ext cx="7632848" cy="3600400"/>
          </a:xfrm>
          <a:prstGeom prst="rect">
            <a:avLst/>
          </a:prstGeom>
          <a:noFill/>
          <a:ln>
            <a:noFill/>
          </a:ln>
        </p:spPr>
      </p:pic>
      <p:sp>
        <p:nvSpPr>
          <p:cNvPr id="3" name="Прямоугольник 2"/>
          <p:cNvSpPr/>
          <p:nvPr/>
        </p:nvSpPr>
        <p:spPr>
          <a:xfrm rot="10800000" flipV="1">
            <a:off x="1475656" y="5044827"/>
            <a:ext cx="6984776" cy="646331"/>
          </a:xfrm>
          <a:prstGeom prst="rect">
            <a:avLst/>
          </a:prstGeom>
        </p:spPr>
        <p:txBody>
          <a:bodyPr wrap="square">
            <a:spAutoFit/>
          </a:bodyPr>
          <a:lstStyle/>
          <a:p>
            <a:pPr algn="just"/>
            <a:r>
              <a:rPr lang="ru-RU" b="1" dirty="0">
                <a:latin typeface="Times New Roman" pitchFamily="18" charset="0"/>
                <a:cs typeface="Times New Roman" pitchFamily="18" charset="0"/>
              </a:rPr>
              <a:t>Рис. 6. </a:t>
            </a:r>
            <a:r>
              <a:rPr lang="ru-RU" dirty="0">
                <a:latin typeface="Times New Roman" pitchFamily="18" charset="0"/>
                <a:cs typeface="Times New Roman" pitchFamily="18" charset="0"/>
              </a:rPr>
              <a:t>Изменение цен и бюджетная линия</a:t>
            </a:r>
          </a:p>
          <a:p>
            <a:r>
              <a:rPr lang="ru-RU" dirty="0"/>
              <a:t> </a:t>
            </a:r>
          </a:p>
        </p:txBody>
      </p:sp>
    </p:spTree>
    <p:extLst>
      <p:ext uri="{BB962C8B-B14F-4D97-AF65-F5344CB8AC3E}">
        <p14:creationId xmlns:p14="http://schemas.microsoft.com/office/powerpoint/2010/main" val="27186267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Равновесие потребителя"/>
          <p:cNvPicPr/>
          <p:nvPr/>
        </p:nvPicPr>
        <p:blipFill>
          <a:blip r:embed="rId2">
            <a:extLst>
              <a:ext uri="{28A0092B-C50C-407E-A947-70E740481C1C}">
                <a14:useLocalDpi xmlns:a14="http://schemas.microsoft.com/office/drawing/2010/main" val="0"/>
              </a:ext>
            </a:extLst>
          </a:blip>
          <a:srcRect/>
          <a:stretch>
            <a:fillRect/>
          </a:stretch>
        </p:blipFill>
        <p:spPr bwMode="auto">
          <a:xfrm>
            <a:off x="755576" y="476673"/>
            <a:ext cx="7848872" cy="4608511"/>
          </a:xfrm>
          <a:prstGeom prst="rect">
            <a:avLst/>
          </a:prstGeom>
          <a:noFill/>
          <a:ln>
            <a:noFill/>
          </a:ln>
        </p:spPr>
      </p:pic>
      <p:sp>
        <p:nvSpPr>
          <p:cNvPr id="3" name="Прямоугольник 2"/>
          <p:cNvSpPr/>
          <p:nvPr/>
        </p:nvSpPr>
        <p:spPr>
          <a:xfrm>
            <a:off x="1259632" y="5460326"/>
            <a:ext cx="6840760" cy="369332"/>
          </a:xfrm>
          <a:prstGeom prst="rect">
            <a:avLst/>
          </a:prstGeom>
        </p:spPr>
        <p:txBody>
          <a:bodyPr wrap="square">
            <a:spAutoFit/>
          </a:bodyPr>
          <a:lstStyle/>
          <a:p>
            <a:pPr algn="just"/>
            <a:r>
              <a:rPr lang="ru-RU" b="1" dirty="0">
                <a:latin typeface="Times New Roman" pitchFamily="18" charset="0"/>
                <a:cs typeface="Times New Roman" pitchFamily="18" charset="0"/>
              </a:rPr>
              <a:t>Рис. 7. </a:t>
            </a:r>
            <a:r>
              <a:rPr lang="ru-RU" dirty="0">
                <a:latin typeface="Times New Roman" pitchFamily="18" charset="0"/>
                <a:cs typeface="Times New Roman" pitchFamily="18" charset="0"/>
              </a:rPr>
              <a:t>Равновесие потребителя</a:t>
            </a:r>
          </a:p>
        </p:txBody>
      </p:sp>
    </p:spTree>
    <p:extLst>
      <p:ext uri="{BB962C8B-B14F-4D97-AF65-F5344CB8AC3E}">
        <p14:creationId xmlns:p14="http://schemas.microsoft.com/office/powerpoint/2010/main" val="19207913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Кривая «доход-потребление»"/>
          <p:cNvPicPr/>
          <p:nvPr/>
        </p:nvPicPr>
        <p:blipFill>
          <a:blip r:embed="rId2">
            <a:extLst>
              <a:ext uri="{28A0092B-C50C-407E-A947-70E740481C1C}">
                <a14:useLocalDpi xmlns:a14="http://schemas.microsoft.com/office/drawing/2010/main" val="0"/>
              </a:ext>
            </a:extLst>
          </a:blip>
          <a:srcRect/>
          <a:stretch>
            <a:fillRect/>
          </a:stretch>
        </p:blipFill>
        <p:spPr bwMode="auto">
          <a:xfrm>
            <a:off x="683568" y="404665"/>
            <a:ext cx="8136904" cy="4392488"/>
          </a:xfrm>
          <a:prstGeom prst="rect">
            <a:avLst/>
          </a:prstGeom>
          <a:noFill/>
          <a:ln>
            <a:noFill/>
          </a:ln>
        </p:spPr>
      </p:pic>
      <p:sp>
        <p:nvSpPr>
          <p:cNvPr id="3" name="Прямоугольник 2"/>
          <p:cNvSpPr/>
          <p:nvPr/>
        </p:nvSpPr>
        <p:spPr>
          <a:xfrm rot="10800000" flipV="1">
            <a:off x="1115616" y="5090994"/>
            <a:ext cx="6840760" cy="369332"/>
          </a:xfrm>
          <a:prstGeom prst="rect">
            <a:avLst/>
          </a:prstGeom>
        </p:spPr>
        <p:txBody>
          <a:bodyPr wrap="square">
            <a:spAutoFit/>
          </a:bodyPr>
          <a:lstStyle/>
          <a:p>
            <a:pPr algn="just"/>
            <a:r>
              <a:rPr lang="ru-RU" b="1" dirty="0">
                <a:latin typeface="Times New Roman" pitchFamily="18" charset="0"/>
                <a:cs typeface="Times New Roman" pitchFamily="18" charset="0"/>
              </a:rPr>
              <a:t>Рис. 8. </a:t>
            </a:r>
            <a:r>
              <a:rPr lang="ru-RU" dirty="0">
                <a:latin typeface="Times New Roman" pitchFamily="18" charset="0"/>
                <a:cs typeface="Times New Roman" pitchFamily="18" charset="0"/>
              </a:rPr>
              <a:t>Кривая «доход-потребление»</a:t>
            </a:r>
          </a:p>
        </p:txBody>
      </p:sp>
    </p:spTree>
    <p:extLst>
      <p:ext uri="{BB962C8B-B14F-4D97-AF65-F5344CB8AC3E}">
        <p14:creationId xmlns:p14="http://schemas.microsoft.com/office/powerpoint/2010/main" val="16090294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Кривая «цена-потребление»"/>
          <p:cNvPicPr/>
          <p:nvPr/>
        </p:nvPicPr>
        <p:blipFill>
          <a:blip r:embed="rId2">
            <a:extLst>
              <a:ext uri="{28A0092B-C50C-407E-A947-70E740481C1C}">
                <a14:useLocalDpi xmlns:a14="http://schemas.microsoft.com/office/drawing/2010/main" val="0"/>
              </a:ext>
            </a:extLst>
          </a:blip>
          <a:srcRect/>
          <a:stretch>
            <a:fillRect/>
          </a:stretch>
        </p:blipFill>
        <p:spPr bwMode="auto">
          <a:xfrm>
            <a:off x="611560" y="404664"/>
            <a:ext cx="8064896" cy="4392488"/>
          </a:xfrm>
          <a:prstGeom prst="rect">
            <a:avLst/>
          </a:prstGeom>
          <a:noFill/>
          <a:ln>
            <a:noFill/>
          </a:ln>
        </p:spPr>
      </p:pic>
      <p:sp>
        <p:nvSpPr>
          <p:cNvPr id="3" name="Прямоугольник 2"/>
          <p:cNvSpPr/>
          <p:nvPr/>
        </p:nvSpPr>
        <p:spPr>
          <a:xfrm rot="10800000" flipV="1">
            <a:off x="899592" y="5090994"/>
            <a:ext cx="6984776" cy="369332"/>
          </a:xfrm>
          <a:prstGeom prst="rect">
            <a:avLst/>
          </a:prstGeom>
        </p:spPr>
        <p:txBody>
          <a:bodyPr wrap="square">
            <a:spAutoFit/>
          </a:bodyPr>
          <a:lstStyle/>
          <a:p>
            <a:pPr algn="just"/>
            <a:r>
              <a:rPr lang="ru-RU" b="1" dirty="0">
                <a:latin typeface="Times New Roman" pitchFamily="18" charset="0"/>
                <a:cs typeface="Times New Roman" pitchFamily="18" charset="0"/>
              </a:rPr>
              <a:t>Рис. 9. </a:t>
            </a:r>
            <a:r>
              <a:rPr lang="ru-RU" dirty="0">
                <a:latin typeface="Times New Roman" pitchFamily="18" charset="0"/>
                <a:cs typeface="Times New Roman" pitchFamily="18" charset="0"/>
              </a:rPr>
              <a:t>Кривая «цена-потребление»</a:t>
            </a:r>
          </a:p>
        </p:txBody>
      </p:sp>
    </p:spTree>
    <p:extLst>
      <p:ext uri="{BB962C8B-B14F-4D97-AF65-F5344CB8AC3E}">
        <p14:creationId xmlns:p14="http://schemas.microsoft.com/office/powerpoint/2010/main" val="12863747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Эффект замещения и эффект дохода"/>
          <p:cNvPicPr/>
          <p:nvPr/>
        </p:nvPicPr>
        <p:blipFill>
          <a:blip r:embed="rId2">
            <a:extLst>
              <a:ext uri="{28A0092B-C50C-407E-A947-70E740481C1C}">
                <a14:useLocalDpi xmlns:a14="http://schemas.microsoft.com/office/drawing/2010/main" val="0"/>
              </a:ext>
            </a:extLst>
          </a:blip>
          <a:srcRect/>
          <a:stretch>
            <a:fillRect/>
          </a:stretch>
        </p:blipFill>
        <p:spPr bwMode="auto">
          <a:xfrm>
            <a:off x="611560" y="804862"/>
            <a:ext cx="8208911" cy="3920281"/>
          </a:xfrm>
          <a:prstGeom prst="rect">
            <a:avLst/>
          </a:prstGeom>
          <a:noFill/>
          <a:ln>
            <a:noFill/>
          </a:ln>
        </p:spPr>
      </p:pic>
      <p:sp>
        <p:nvSpPr>
          <p:cNvPr id="3" name="Прямоугольник 2"/>
          <p:cNvSpPr/>
          <p:nvPr/>
        </p:nvSpPr>
        <p:spPr>
          <a:xfrm rot="10800000" flipV="1">
            <a:off x="1043608" y="5090994"/>
            <a:ext cx="7128792" cy="369332"/>
          </a:xfrm>
          <a:prstGeom prst="rect">
            <a:avLst/>
          </a:prstGeom>
        </p:spPr>
        <p:txBody>
          <a:bodyPr wrap="square">
            <a:spAutoFit/>
          </a:bodyPr>
          <a:lstStyle/>
          <a:p>
            <a:pPr algn="just"/>
            <a:r>
              <a:rPr lang="ru-RU" b="1" dirty="0">
                <a:latin typeface="Times New Roman" pitchFamily="18" charset="0"/>
                <a:cs typeface="Times New Roman" pitchFamily="18" charset="0"/>
              </a:rPr>
              <a:t>Рис. 10. </a:t>
            </a:r>
            <a:r>
              <a:rPr lang="ru-RU" dirty="0">
                <a:latin typeface="Times New Roman" pitchFamily="18" charset="0"/>
                <a:cs typeface="Times New Roman" pitchFamily="18" charset="0"/>
              </a:rPr>
              <a:t>Эффект замещения и эффект дохода</a:t>
            </a:r>
          </a:p>
        </p:txBody>
      </p:sp>
    </p:spTree>
    <p:extLst>
      <p:ext uri="{BB962C8B-B14F-4D97-AF65-F5344CB8AC3E}">
        <p14:creationId xmlns:p14="http://schemas.microsoft.com/office/powerpoint/2010/main" val="894529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myslide.ru/documents_3/c47c1eaece2e7b54952927d521584e1b/img3.jpg"/>
          <p:cNvPicPr/>
          <p:nvPr/>
        </p:nvPicPr>
        <p:blipFill>
          <a:blip r:embed="rId2">
            <a:extLst>
              <a:ext uri="{28A0092B-C50C-407E-A947-70E740481C1C}">
                <a14:useLocalDpi xmlns:a14="http://schemas.microsoft.com/office/drawing/2010/main" val="0"/>
              </a:ext>
            </a:extLst>
          </a:blip>
          <a:srcRect/>
          <a:stretch>
            <a:fillRect/>
          </a:stretch>
        </p:blipFill>
        <p:spPr bwMode="auto">
          <a:xfrm>
            <a:off x="683568" y="623887"/>
            <a:ext cx="7920880" cy="5610225"/>
          </a:xfrm>
          <a:prstGeom prst="rect">
            <a:avLst/>
          </a:prstGeom>
          <a:noFill/>
          <a:ln>
            <a:noFill/>
          </a:ln>
        </p:spPr>
      </p:pic>
    </p:spTree>
    <p:extLst>
      <p:ext uri="{BB962C8B-B14F-4D97-AF65-F5344CB8AC3E}">
        <p14:creationId xmlns:p14="http://schemas.microsoft.com/office/powerpoint/2010/main" val="180038680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1075</Words>
  <Application>Microsoft Office PowerPoint</Application>
  <PresentationFormat>Экран (4:3)</PresentationFormat>
  <Paragraphs>171</Paragraphs>
  <Slides>88</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88</vt:i4>
      </vt:variant>
    </vt:vector>
  </HeadingPairs>
  <TitlesOfParts>
    <vt:vector size="89" baseType="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Slaqooa</cp:lastModifiedBy>
  <cp:revision>65</cp:revision>
  <dcterms:modified xsi:type="dcterms:W3CDTF">2024-08-26T12:30:43Z</dcterms:modified>
</cp:coreProperties>
</file>